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0"/>
  </p:notesMasterIdLst>
  <p:handoutMasterIdLst>
    <p:handoutMasterId r:id="rId71"/>
  </p:handoutMasterIdLst>
  <p:sldIdLst>
    <p:sldId id="269" r:id="rId2"/>
    <p:sldId id="273" r:id="rId3"/>
    <p:sldId id="276" r:id="rId4"/>
    <p:sldId id="274" r:id="rId5"/>
    <p:sldId id="278" r:id="rId6"/>
    <p:sldId id="279" r:id="rId7"/>
    <p:sldId id="283" r:id="rId8"/>
    <p:sldId id="361" r:id="rId9"/>
    <p:sldId id="297" r:id="rId10"/>
    <p:sldId id="282" r:id="rId11"/>
    <p:sldId id="287" r:id="rId12"/>
    <p:sldId id="288" r:id="rId13"/>
    <p:sldId id="290" r:id="rId14"/>
    <p:sldId id="295" r:id="rId15"/>
    <p:sldId id="302" r:id="rId16"/>
    <p:sldId id="300" r:id="rId17"/>
    <p:sldId id="303" r:id="rId18"/>
    <p:sldId id="304" r:id="rId19"/>
    <p:sldId id="305" r:id="rId20"/>
    <p:sldId id="306" r:id="rId21"/>
    <p:sldId id="309" r:id="rId22"/>
    <p:sldId id="310" r:id="rId23"/>
    <p:sldId id="319" r:id="rId24"/>
    <p:sldId id="321" r:id="rId25"/>
    <p:sldId id="322" r:id="rId26"/>
    <p:sldId id="323" r:id="rId27"/>
    <p:sldId id="312" r:id="rId28"/>
    <p:sldId id="316" r:id="rId29"/>
    <p:sldId id="324" r:id="rId30"/>
    <p:sldId id="327" r:id="rId31"/>
    <p:sldId id="328" r:id="rId32"/>
    <p:sldId id="330" r:id="rId33"/>
    <p:sldId id="331" r:id="rId34"/>
    <p:sldId id="333" r:id="rId35"/>
    <p:sldId id="360" r:id="rId36"/>
    <p:sldId id="334" r:id="rId37"/>
    <p:sldId id="347" r:id="rId38"/>
    <p:sldId id="364" r:id="rId39"/>
    <p:sldId id="343" r:id="rId40"/>
    <p:sldId id="363" r:id="rId41"/>
    <p:sldId id="344" r:id="rId42"/>
    <p:sldId id="345" r:id="rId43"/>
    <p:sldId id="335" r:id="rId44"/>
    <p:sldId id="336" r:id="rId45"/>
    <p:sldId id="337" r:id="rId46"/>
    <p:sldId id="338" r:id="rId47"/>
    <p:sldId id="348" r:id="rId48"/>
    <p:sldId id="349" r:id="rId49"/>
    <p:sldId id="367" r:id="rId50"/>
    <p:sldId id="368" r:id="rId51"/>
    <p:sldId id="366" r:id="rId52"/>
    <p:sldId id="339" r:id="rId53"/>
    <p:sldId id="365" r:id="rId54"/>
    <p:sldId id="340" r:id="rId55"/>
    <p:sldId id="359" r:id="rId56"/>
    <p:sldId id="362" r:id="rId57"/>
    <p:sldId id="369" r:id="rId58"/>
    <p:sldId id="371" r:id="rId59"/>
    <p:sldId id="370" r:id="rId60"/>
    <p:sldId id="372" r:id="rId61"/>
    <p:sldId id="355" r:id="rId62"/>
    <p:sldId id="356" r:id="rId63"/>
    <p:sldId id="373" r:id="rId64"/>
    <p:sldId id="374" r:id="rId65"/>
    <p:sldId id="375" r:id="rId66"/>
    <p:sldId id="377" r:id="rId67"/>
    <p:sldId id="378" r:id="rId68"/>
    <p:sldId id="376" r:id="rId6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D96"/>
    <a:srgbClr val="385D8A"/>
    <a:srgbClr val="B9CDE5"/>
    <a:srgbClr val="CAD9EC"/>
    <a:srgbClr val="FBFBFB"/>
    <a:srgbClr val="0000FF"/>
    <a:srgbClr val="FFE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72" autoAdjust="0"/>
    <p:restoredTop sz="94536" autoAdjust="0"/>
  </p:normalViewPr>
  <p:slideViewPr>
    <p:cSldViewPr>
      <p:cViewPr>
        <p:scale>
          <a:sx n="94" d="100"/>
          <a:sy n="94" d="100"/>
        </p:scale>
        <p:origin x="688" y="-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342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notesMaster" Target="notesMasters/notesMaster1.xml"/><Relationship Id="rId71" Type="http://schemas.openxmlformats.org/officeDocument/2006/relationships/handoutMaster" Target="handoutMasters/handoutMaster1.xml"/><Relationship Id="rId72" Type="http://schemas.openxmlformats.org/officeDocument/2006/relationships/presProps" Target="pres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C8D28-530E-5541-AC4D-72AEFA65B991}" type="datetimeFigureOut">
              <a:rPr lang="en-US" smtClean="0"/>
              <a:t>8/2/16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2C043-39B1-E745-AA5C-383C74ED2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49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eg>
</file>

<file path=ppt/media/image32.png>
</file>

<file path=ppt/media/image38.png>
</file>

<file path=ppt/media/image4.jpg>
</file>

<file path=ppt/media/image47.png>
</file>

<file path=ppt/media/image48.png>
</file>

<file path=ppt/media/image49.png>
</file>

<file path=ppt/media/image73.jpeg>
</file>

<file path=ppt/media/image75.png>
</file>

<file path=ppt/media/image81.png>
</file>

<file path=ppt/media/image82.png>
</file>

<file path=ppt/media/image8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AF834-CF1A-493C-A240-5D140D5AE200}" type="datetimeFigureOut">
              <a:rPr lang="fr-BE" smtClean="0"/>
              <a:pPr/>
              <a:t>2/08/16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315D3-0890-4AE4-B497-C2B0941F79B8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7181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2492896"/>
          </a:xfrm>
          <a:prstGeom prst="rect">
            <a:avLst/>
          </a:prstGeom>
          <a:solidFill>
            <a:srgbClr val="CAD9EC"/>
          </a:solidFill>
          <a:ln w="9525">
            <a:solidFill>
              <a:srgbClr val="CAD9E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63820" y="1062039"/>
            <a:ext cx="7772400" cy="1470025"/>
          </a:xfrm>
        </p:spPr>
        <p:txBody>
          <a:bodyPr/>
          <a:lstStyle>
            <a:lvl1pPr algn="ctr">
              <a:defRPr sz="4100">
                <a:latin typeface="+mj-lt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00758" y="3840164"/>
            <a:ext cx="8691196" cy="1131887"/>
          </a:xfrm>
          <a:noFill/>
        </p:spPr>
        <p:txBody>
          <a:bodyPr/>
          <a:lstStyle>
            <a:lvl1pPr marL="0" indent="0" algn="ctr">
              <a:defRPr sz="35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fr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09538"/>
            <a:ext cx="2286000" cy="67484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09538"/>
            <a:ext cx="6717323" cy="67484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69150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8989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55550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0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BE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01232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73051"/>
            <a:ext cx="511126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052736"/>
            <a:ext cx="9144000" cy="5805264"/>
          </a:xfrm>
          <a:prstGeom prst="rect">
            <a:avLst/>
          </a:prstGeom>
          <a:solidFill>
            <a:schemeClr val="accent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</a:t>
            </a:r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Deuxième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Troisième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9144000" cy="980728"/>
          </a:xfrm>
          <a:prstGeom prst="rect">
            <a:avLst/>
          </a:prstGeom>
          <a:solidFill>
            <a:srgbClr val="CAD9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0758" y="44624"/>
            <a:ext cx="8743950" cy="79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 style du </a:t>
            </a:r>
            <a:r>
              <a:rPr lang="en-US" dirty="0" err="1" smtClean="0"/>
              <a:t>titre</a:t>
            </a:r>
            <a:endParaRPr lang="en-US" dirty="0" smtClean="0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525344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600">
                <a:latin typeface="Arial" charset="0"/>
              </a:defRPr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1465385" y="3213101"/>
            <a:ext cx="3341077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  <p:sldLayoutId id="2147483685" r:id="rId13"/>
    <p:sldLayoutId id="2147483698" r:id="rId14"/>
    <p:sldLayoutId id="2147483711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20574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5146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9718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34290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8862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6" Type="http://schemas.openxmlformats.org/officeDocument/2006/relationships/image" Target="../media/image2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4" Type="http://schemas.openxmlformats.org/officeDocument/2006/relationships/image" Target="../media/image32.png"/><Relationship Id="rId5" Type="http://schemas.openxmlformats.org/officeDocument/2006/relationships/image" Target="../media/image33.emf"/><Relationship Id="rId6" Type="http://schemas.openxmlformats.org/officeDocument/2006/relationships/image" Target="../media/image34.emf"/><Relationship Id="rId7" Type="http://schemas.openxmlformats.org/officeDocument/2006/relationships/image" Target="../media/image35.emf"/><Relationship Id="rId8" Type="http://schemas.openxmlformats.org/officeDocument/2006/relationships/image" Target="../media/image36.emf"/><Relationship Id="rId9" Type="http://schemas.openxmlformats.org/officeDocument/2006/relationships/image" Target="../media/image37.emf"/><Relationship Id="rId10" Type="http://schemas.openxmlformats.org/officeDocument/2006/relationships/image" Target="../media/image3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4" Type="http://schemas.openxmlformats.org/officeDocument/2006/relationships/image" Target="../media/image47.png"/><Relationship Id="rId5" Type="http://schemas.openxmlformats.org/officeDocument/2006/relationships/image" Target="../media/image48.png"/><Relationship Id="rId6" Type="http://schemas.openxmlformats.org/officeDocument/2006/relationships/image" Target="../media/image49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4" Type="http://schemas.openxmlformats.org/officeDocument/2006/relationships/image" Target="../media/image5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4" Type="http://schemas.openxmlformats.org/officeDocument/2006/relationships/image" Target="../media/image55.emf"/><Relationship Id="rId5" Type="http://schemas.openxmlformats.org/officeDocument/2006/relationships/image" Target="../media/image56.emf"/><Relationship Id="rId6" Type="http://schemas.openxmlformats.org/officeDocument/2006/relationships/image" Target="../media/image57.emf"/><Relationship Id="rId7" Type="http://schemas.openxmlformats.org/officeDocument/2006/relationships/image" Target="../media/image58.emf"/><Relationship Id="rId8" Type="http://schemas.openxmlformats.org/officeDocument/2006/relationships/image" Target="../media/image5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4" Type="http://schemas.openxmlformats.org/officeDocument/2006/relationships/image" Target="../media/image62.emf"/><Relationship Id="rId5" Type="http://schemas.openxmlformats.org/officeDocument/2006/relationships/image" Target="../media/image63.emf"/><Relationship Id="rId6" Type="http://schemas.openxmlformats.org/officeDocument/2006/relationships/image" Target="../media/image6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6.emf"/><Relationship Id="rId3" Type="http://schemas.openxmlformats.org/officeDocument/2006/relationships/image" Target="../media/image67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8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9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4" Type="http://schemas.openxmlformats.org/officeDocument/2006/relationships/image" Target="../media/image26.emf"/><Relationship Id="rId5" Type="http://schemas.openxmlformats.org/officeDocument/2006/relationships/image" Target="../media/image2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2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1.png"/><Relationship Id="rId3" Type="http://schemas.openxmlformats.org/officeDocument/2006/relationships/image" Target="../media/image73.jpe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4.emf"/><Relationship Id="rId4" Type="http://schemas.openxmlformats.org/officeDocument/2006/relationships/image" Target="../media/image75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6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7.emf"/><Relationship Id="rId3" Type="http://schemas.openxmlformats.org/officeDocument/2006/relationships/image" Target="../media/image27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8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9.emf"/><Relationship Id="rId3" Type="http://schemas.openxmlformats.org/officeDocument/2006/relationships/image" Target="../media/image2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0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81.png"/><Relationship Id="rId5" Type="http://schemas.openxmlformats.org/officeDocument/2006/relationships/image" Target="../media/image82.png"/><Relationship Id="rId6" Type="http://schemas.openxmlformats.org/officeDocument/2006/relationships/image" Target="../media/image83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4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6" Type="http://schemas.openxmlformats.org/officeDocument/2006/relationships/image" Target="../media/image86.emf"/><Relationship Id="rId7" Type="http://schemas.openxmlformats.org/officeDocument/2006/relationships/image" Target="../media/image87.emf"/><Relationship Id="rId8" Type="http://schemas.openxmlformats.org/officeDocument/2006/relationships/image" Target="../media/image31.emf"/><Relationship Id="rId9" Type="http://schemas.openxmlformats.org/officeDocument/2006/relationships/image" Target="../media/image88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5.emf"/></Relationships>
</file>

<file path=ppt/slides/_rels/slide4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7.emf"/><Relationship Id="rId12" Type="http://schemas.openxmlformats.org/officeDocument/2006/relationships/image" Target="../media/image92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5.emf"/><Relationship Id="rId3" Type="http://schemas.openxmlformats.org/officeDocument/2006/relationships/image" Target="../media/image30.emf"/><Relationship Id="rId4" Type="http://schemas.openxmlformats.org/officeDocument/2006/relationships/image" Target="../media/image34.emf"/><Relationship Id="rId5" Type="http://schemas.openxmlformats.org/officeDocument/2006/relationships/image" Target="../media/image35.emf"/><Relationship Id="rId6" Type="http://schemas.openxmlformats.org/officeDocument/2006/relationships/image" Target="../media/image36.emf"/><Relationship Id="rId7" Type="http://schemas.openxmlformats.org/officeDocument/2006/relationships/image" Target="../media/image32.png"/><Relationship Id="rId8" Type="http://schemas.openxmlformats.org/officeDocument/2006/relationships/image" Target="../media/image89.emf"/><Relationship Id="rId9" Type="http://schemas.openxmlformats.org/officeDocument/2006/relationships/image" Target="../media/image90.emf"/><Relationship Id="rId10" Type="http://schemas.openxmlformats.org/officeDocument/2006/relationships/image" Target="../media/image91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3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6.emf"/><Relationship Id="rId12" Type="http://schemas.openxmlformats.org/officeDocument/2006/relationships/image" Target="../media/image17.emf"/><Relationship Id="rId13" Type="http://schemas.openxmlformats.org/officeDocument/2006/relationships/image" Target="../media/image18.emf"/><Relationship Id="rId14" Type="http://schemas.openxmlformats.org/officeDocument/2006/relationships/image" Target="../media/image19.emf"/><Relationship Id="rId15" Type="http://schemas.openxmlformats.org/officeDocument/2006/relationships/image" Target="../media/image20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6" Type="http://schemas.openxmlformats.org/officeDocument/2006/relationships/image" Target="../media/image12.emf"/><Relationship Id="rId7" Type="http://schemas.openxmlformats.org/officeDocument/2006/relationships/image" Target="../media/image7.emf"/><Relationship Id="rId8" Type="http://schemas.openxmlformats.org/officeDocument/2006/relationships/image" Target="../media/image13.emf"/><Relationship Id="rId9" Type="http://schemas.openxmlformats.org/officeDocument/2006/relationships/image" Target="../media/image14.emf"/><Relationship Id="rId10" Type="http://schemas.openxmlformats.org/officeDocument/2006/relationships/image" Target="../media/image15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4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5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6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7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6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8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9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0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1.emf"/><Relationship Id="rId3" Type="http://schemas.openxmlformats.org/officeDocument/2006/relationships/image" Target="../media/image10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3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4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5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6.emf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7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8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9.emf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0.emf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971600" y="1062039"/>
            <a:ext cx="7128792" cy="1470025"/>
          </a:xfrm>
        </p:spPr>
        <p:txBody>
          <a:bodyPr/>
          <a:lstStyle/>
          <a:p>
            <a:r>
              <a:rPr lang="fr-BE" sz="3600" dirty="0" smtClean="0"/>
              <a:t>Dynamical modelling from resting-state brain imaging</a:t>
            </a:r>
            <a:endParaRPr lang="fr-BE" sz="3600" dirty="0"/>
          </a:p>
        </p:txBody>
      </p:sp>
      <p:pic>
        <p:nvPicPr>
          <p:cNvPr id="4" name="Picture 3" descr="my_cov_final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6474" y="2708920"/>
            <a:ext cx="3351710" cy="3222265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 bwMode="auto">
          <a:xfrm flipH="1">
            <a:off x="1115616" y="1196752"/>
            <a:ext cx="6912768" cy="0"/>
          </a:xfrm>
          <a:prstGeom prst="line">
            <a:avLst/>
          </a:prstGeom>
          <a:noFill/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1043608" y="16748"/>
            <a:ext cx="705678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 smtClean="0"/>
              <a:t>University of Liège</a:t>
            </a:r>
          </a:p>
          <a:p>
            <a:pPr algn="ctr"/>
            <a:r>
              <a:rPr lang="en-US" sz="2200" dirty="0" smtClean="0"/>
              <a:t>Faculty of Applied Sciences</a:t>
            </a:r>
          </a:p>
          <a:p>
            <a:pPr algn="ctr"/>
            <a:r>
              <a:rPr lang="en-US" sz="2200" dirty="0" smtClean="0"/>
              <a:t>Department of Electrical Engineering and Computer Science</a:t>
            </a:r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076056" y="5939988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PhD Defense of </a:t>
            </a:r>
            <a:r>
              <a:rPr lang="en-US" b="1" dirty="0" err="1" smtClean="0"/>
              <a:t>Raphaël</a:t>
            </a:r>
            <a:r>
              <a:rPr lang="en-US" b="1" dirty="0" smtClean="0"/>
              <a:t> LIÉGEOIS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55976" y="6300028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University of Liège - September 23, 2015</a:t>
            </a:r>
          </a:p>
        </p:txBody>
      </p:sp>
    </p:spTree>
    <p:extLst>
      <p:ext uri="{BB962C8B-B14F-4D97-AF65-F5344CB8AC3E}">
        <p14:creationId xmlns:p14="http://schemas.microsoft.com/office/powerpoint/2010/main" val="339389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anatomy predict FC fluctuations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10</a:t>
            </a:fld>
            <a:endParaRPr lang="fr-BE"/>
          </a:p>
        </p:txBody>
      </p:sp>
      <p:pic>
        <p:nvPicPr>
          <p:cNvPr id="5" name="Picture 4" descr="S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632" y="4320785"/>
            <a:ext cx="1978095" cy="197809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-756592" y="507474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</a:t>
            </a:r>
            <a:r>
              <a:rPr lang="en-US" b="1" u="sng" dirty="0" smtClean="0"/>
              <a:t>C matrix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99592" y="1342509"/>
            <a:ext cx="2808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FC(t) matrices using sliding windows of width w</a:t>
            </a:r>
          </a:p>
        </p:txBody>
      </p:sp>
      <p:pic>
        <p:nvPicPr>
          <p:cNvPr id="15" name="Picture 14" descr="FCt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2" y="1916832"/>
            <a:ext cx="3744415" cy="1224136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634723" y="2924944"/>
            <a:ext cx="2929165" cy="1305913"/>
            <a:chOff x="778739" y="2924944"/>
            <a:chExt cx="2929165" cy="1305913"/>
          </a:xfrm>
        </p:grpSpPr>
        <p:cxnSp>
          <p:nvCxnSpPr>
            <p:cNvPr id="28" name="Straight Arrow Connector 27"/>
            <p:cNvCxnSpPr/>
            <p:nvPr/>
          </p:nvCxnSpPr>
          <p:spPr bwMode="auto">
            <a:xfrm>
              <a:off x="778739" y="2934713"/>
              <a:ext cx="1296144" cy="12961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cxnSp>
          <p:nvCxnSpPr>
            <p:cNvPr id="29" name="Straight Arrow Connector 28"/>
            <p:cNvCxnSpPr/>
            <p:nvPr/>
          </p:nvCxnSpPr>
          <p:spPr bwMode="auto">
            <a:xfrm>
              <a:off x="1115616" y="2924944"/>
              <a:ext cx="1080120" cy="12961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  <p:cxnSp>
          <p:nvCxnSpPr>
            <p:cNvPr id="30" name="Straight Arrow Connector 29"/>
            <p:cNvCxnSpPr/>
            <p:nvPr/>
          </p:nvCxnSpPr>
          <p:spPr bwMode="auto">
            <a:xfrm flipH="1">
              <a:off x="2699792" y="2924944"/>
              <a:ext cx="1008112" cy="1296144"/>
            </a:xfrm>
            <a:prstGeom prst="straightConnector1">
              <a:avLst/>
            </a:prstGeom>
            <a:noFill/>
            <a:ln w="25400" cap="flat" cmpd="sng" algn="ctr">
              <a:solidFill>
                <a:schemeClr val="tx1"/>
              </a:solidFill>
              <a:prstDash val="solid"/>
              <a:round/>
              <a:headEnd type="triangle"/>
              <a:tailEnd type="triangle"/>
            </a:ln>
            <a:effectLst/>
          </p:spPr>
        </p:cxnSp>
      </p:grpSp>
      <p:sp>
        <p:nvSpPr>
          <p:cNvPr id="36" name="Right Arrow 35"/>
          <p:cNvSpPr/>
          <p:nvPr/>
        </p:nvSpPr>
        <p:spPr>
          <a:xfrm>
            <a:off x="3419872" y="3717032"/>
            <a:ext cx="792088" cy="144016"/>
          </a:xfrm>
          <a:prstGeom prst="rightArrow">
            <a:avLst/>
          </a:prstGeom>
          <a:solidFill>
            <a:srgbClr val="385D8A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0380" y="3429000"/>
            <a:ext cx="3438004" cy="717344"/>
          </a:xfrm>
          <a:prstGeom prst="rect">
            <a:avLst/>
          </a:prstGeom>
        </p:spPr>
      </p:pic>
      <p:grpSp>
        <p:nvGrpSpPr>
          <p:cNvPr id="45" name="Group 44"/>
          <p:cNvGrpSpPr/>
          <p:nvPr/>
        </p:nvGrpSpPr>
        <p:grpSpPr>
          <a:xfrm>
            <a:off x="4283968" y="2162919"/>
            <a:ext cx="4824536" cy="2994273"/>
            <a:chOff x="4283968" y="2195572"/>
            <a:chExt cx="4824536" cy="2994273"/>
          </a:xfrm>
        </p:grpSpPr>
        <p:grpSp>
          <p:nvGrpSpPr>
            <p:cNvPr id="43" name="Group 42"/>
            <p:cNvGrpSpPr/>
            <p:nvPr/>
          </p:nvGrpSpPr>
          <p:grpSpPr>
            <a:xfrm>
              <a:off x="4283968" y="2780928"/>
              <a:ext cx="4824536" cy="2408917"/>
              <a:chOff x="4355976" y="4007544"/>
              <a:chExt cx="4824536" cy="2408917"/>
            </a:xfrm>
          </p:grpSpPr>
          <p:pic>
            <p:nvPicPr>
              <p:cNvPr id="40" name="Picture 39" descr="Rt.pdf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84712" y="4007544"/>
                <a:ext cx="4495800" cy="2159000"/>
              </a:xfrm>
              <a:prstGeom prst="rect">
                <a:avLst/>
              </a:prstGeom>
            </p:spPr>
          </p:pic>
          <p:sp>
            <p:nvSpPr>
              <p:cNvPr id="41" name="TextBox 40"/>
              <p:cNvSpPr txBox="1"/>
              <p:nvPr/>
            </p:nvSpPr>
            <p:spPr>
              <a:xfrm>
                <a:off x="5940152" y="6093296"/>
                <a:ext cx="201622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Time (sec)</a:t>
                </a:r>
              </a:p>
            </p:txBody>
          </p:sp>
          <p:pic>
            <p:nvPicPr>
              <p:cNvPr id="42" name="Picture 4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 rot="16200000">
                <a:off x="4195493" y="4915839"/>
                <a:ext cx="617860" cy="296894"/>
              </a:xfrm>
              <a:prstGeom prst="rect">
                <a:avLst/>
              </a:prstGeom>
            </p:spPr>
          </p:pic>
        </p:grpSp>
        <p:sp>
          <p:nvSpPr>
            <p:cNvPr id="44" name="TextBox 43"/>
            <p:cNvSpPr txBox="1"/>
            <p:nvPr/>
          </p:nvSpPr>
          <p:spPr>
            <a:xfrm>
              <a:off x="5436096" y="2195572"/>
              <a:ext cx="28083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(Temporal) FC(t)-SC link</a:t>
              </a:r>
            </a:p>
          </p:txBody>
        </p:sp>
      </p:grpSp>
      <p:sp>
        <p:nvSpPr>
          <p:cNvPr id="46" name="TextBox 45"/>
          <p:cNvSpPr txBox="1"/>
          <p:nvPr/>
        </p:nvSpPr>
        <p:spPr>
          <a:xfrm>
            <a:off x="4067944" y="6084004"/>
            <a:ext cx="48965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is the interpretation of these fluctuations ?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4067944" y="5373216"/>
            <a:ext cx="4824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Are these fluctuations encoding temporal information ? What is the role of w 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8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46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Best value of 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11</a:t>
            </a:fld>
            <a:endParaRPr lang="fr-BE"/>
          </a:p>
        </p:txBody>
      </p:sp>
      <p:pic>
        <p:nvPicPr>
          <p:cNvPr id="5" name="Picture 4" descr="interpret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2204864"/>
            <a:ext cx="5811623" cy="273630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067944" y="6381328"/>
            <a:ext cx="471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(</a:t>
            </a:r>
            <a:r>
              <a:rPr lang="en-US" i="1" dirty="0" err="1"/>
              <a:t>Liégeois</a:t>
            </a:r>
            <a:r>
              <a:rPr lang="en-US" i="1" dirty="0"/>
              <a:t> et al</a:t>
            </a:r>
            <a:r>
              <a:rPr lang="en-US" i="1" dirty="0" smtClean="0"/>
              <a:t>., Brain Structure &amp; Function, 2015)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987824" y="5579948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Optimal </a:t>
            </a:r>
            <a:r>
              <a:rPr lang="en-US" dirty="0"/>
              <a:t>window </a:t>
            </a:r>
            <a:r>
              <a:rPr lang="en-US" dirty="0" smtClean="0"/>
              <a:t>width: w </a:t>
            </a:r>
            <a:r>
              <a:rPr lang="en-US" dirty="0"/>
              <a:t>≈ [40-60] </a:t>
            </a:r>
            <a:r>
              <a:rPr lang="en-US" dirty="0" smtClean="0"/>
              <a:t>sec</a:t>
            </a:r>
          </a:p>
        </p:txBody>
      </p:sp>
      <p:sp>
        <p:nvSpPr>
          <p:cNvPr id="8" name="Right Arrow 7"/>
          <p:cNvSpPr/>
          <p:nvPr/>
        </p:nvSpPr>
        <p:spPr>
          <a:xfrm>
            <a:off x="2267744" y="5661248"/>
            <a:ext cx="432048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80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Interpretation of the fluctuations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12</a:t>
            </a:fld>
            <a:endParaRPr lang="fr-BE"/>
          </a:p>
        </p:txBody>
      </p:sp>
      <p:grpSp>
        <p:nvGrpSpPr>
          <p:cNvPr id="4" name="Group 3"/>
          <p:cNvGrpSpPr/>
          <p:nvPr/>
        </p:nvGrpSpPr>
        <p:grpSpPr>
          <a:xfrm>
            <a:off x="179512" y="1196752"/>
            <a:ext cx="5544616" cy="3210296"/>
            <a:chOff x="4283968" y="2434786"/>
            <a:chExt cx="4824536" cy="2755059"/>
          </a:xfrm>
        </p:grpSpPr>
        <p:grpSp>
          <p:nvGrpSpPr>
            <p:cNvPr id="5" name="Group 4"/>
            <p:cNvGrpSpPr/>
            <p:nvPr/>
          </p:nvGrpSpPr>
          <p:grpSpPr>
            <a:xfrm>
              <a:off x="4283968" y="2780928"/>
              <a:ext cx="4824536" cy="2408917"/>
              <a:chOff x="4355976" y="4007544"/>
              <a:chExt cx="4824536" cy="2408917"/>
            </a:xfrm>
          </p:grpSpPr>
          <p:pic>
            <p:nvPicPr>
              <p:cNvPr id="7" name="Picture 6" descr="Rt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84712" y="4007544"/>
                <a:ext cx="4495800" cy="215900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940152" y="6093296"/>
                <a:ext cx="201622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Time (sec)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4195493" y="4915839"/>
                <a:ext cx="617860" cy="296894"/>
              </a:xfrm>
              <a:prstGeom prst="rect">
                <a:avLst/>
              </a:prstGeom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5474438" y="2434786"/>
              <a:ext cx="2808312" cy="316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(Temporal) FC(t)-SC link</a:t>
              </a: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755576" y="4581128"/>
            <a:ext cx="69127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 argue that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results from consciousness-related processes based on three arguments </a:t>
            </a:r>
            <a:r>
              <a:rPr lang="en-US" i="1" dirty="0" smtClean="0"/>
              <a:t>(</a:t>
            </a:r>
            <a:r>
              <a:rPr lang="en-US" i="1" dirty="0" err="1" smtClean="0"/>
              <a:t>Liégeois</a:t>
            </a:r>
            <a:r>
              <a:rPr lang="en-US" i="1" dirty="0" smtClean="0"/>
              <a:t> et al., Brain Structure and Function, 2015)</a:t>
            </a:r>
            <a:r>
              <a:rPr lang="en-US" dirty="0" smtClean="0"/>
              <a:t>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71600" y="5373216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solidFill>
                  <a:srgbClr val="FF0000"/>
                </a:solidFill>
              </a:rPr>
              <a:t>1 – Spectral properties of </a:t>
            </a:r>
            <a:r>
              <a:rPr lang="en-US" dirty="0" err="1" smtClean="0">
                <a:solidFill>
                  <a:srgbClr val="FF0000"/>
                </a:solidFill>
              </a:rPr>
              <a:t>R</a:t>
            </a:r>
            <a:r>
              <a:rPr lang="en-US" baseline="-25000" dirty="0" err="1" smtClean="0">
                <a:solidFill>
                  <a:srgbClr val="FF0000"/>
                </a:solidFill>
              </a:rPr>
              <a:t>t</a:t>
            </a:r>
            <a:r>
              <a:rPr lang="en-US" dirty="0" smtClean="0">
                <a:solidFill>
                  <a:srgbClr val="FF0000"/>
                </a:solidFill>
              </a:rPr>
              <a:t>, in particular F</a:t>
            </a:r>
            <a:r>
              <a:rPr lang="en-US" baseline="30000" dirty="0" smtClean="0">
                <a:solidFill>
                  <a:srgbClr val="FF0000"/>
                </a:solidFill>
              </a:rPr>
              <a:t>* </a:t>
            </a:r>
            <a:r>
              <a:rPr lang="en-US" i="1" dirty="0" smtClean="0">
                <a:solidFill>
                  <a:srgbClr val="FF0000"/>
                </a:solidFill>
              </a:rPr>
              <a:t>(</a:t>
            </a:r>
            <a:r>
              <a:rPr lang="en-US" i="1" dirty="0" err="1">
                <a:solidFill>
                  <a:srgbClr val="FF0000"/>
                </a:solidFill>
              </a:rPr>
              <a:t>Vanhaudenhuyse</a:t>
            </a:r>
            <a:r>
              <a:rPr lang="en-US" i="1" dirty="0">
                <a:solidFill>
                  <a:srgbClr val="FF0000"/>
                </a:solidFill>
              </a:rPr>
              <a:t> et al., 2011)</a:t>
            </a:r>
          </a:p>
          <a:p>
            <a:pPr algn="just"/>
            <a:r>
              <a:rPr lang="en-US" baseline="-25000" dirty="0" smtClean="0">
                <a:solidFill>
                  <a:srgbClr val="FF0000"/>
                </a:solidFill>
              </a:rPr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71600" y="5723964"/>
            <a:ext cx="74168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>
                <a:solidFill>
                  <a:srgbClr val="008000"/>
                </a:solidFill>
              </a:rPr>
              <a:t>2</a:t>
            </a:r>
            <a:r>
              <a:rPr lang="en-US" dirty="0" smtClean="0">
                <a:solidFill>
                  <a:srgbClr val="008000"/>
                </a:solidFill>
              </a:rPr>
              <a:t> – Modularity and efficiency properties of FC(t) reflect alternation between states of external and internal awareness</a:t>
            </a:r>
            <a:r>
              <a:rPr lang="en-US" baseline="-25000" dirty="0" smtClean="0">
                <a:solidFill>
                  <a:srgbClr val="008000"/>
                </a:solidFill>
              </a:rPr>
              <a:t> </a:t>
            </a:r>
            <a:r>
              <a:rPr lang="en-US" dirty="0" smtClean="0">
                <a:solidFill>
                  <a:srgbClr val="008000"/>
                </a:solidFill>
              </a:rPr>
              <a:t>(</a:t>
            </a:r>
            <a:r>
              <a:rPr lang="en-US" dirty="0" err="1" smtClean="0">
                <a:solidFill>
                  <a:srgbClr val="008000"/>
                </a:solidFill>
              </a:rPr>
              <a:t>Doucet</a:t>
            </a:r>
            <a:r>
              <a:rPr lang="en-US" dirty="0" smtClean="0">
                <a:solidFill>
                  <a:srgbClr val="008000"/>
                </a:solidFill>
              </a:rPr>
              <a:t> et al., 2012)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71600" y="6340680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3</a:t>
            </a:r>
            <a:r>
              <a:rPr lang="en-US" dirty="0" smtClean="0"/>
              <a:t> – Spatial distribution of contributions to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 </a:t>
            </a:r>
            <a:r>
              <a:rPr lang="en-US" dirty="0" smtClean="0"/>
              <a:t>(DMN and EXN are the most involved)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5148064" y="1196752"/>
            <a:ext cx="3948677" cy="3162303"/>
            <a:chOff x="5279183" y="1196752"/>
            <a:chExt cx="3948677" cy="3162303"/>
          </a:xfrm>
        </p:grpSpPr>
        <p:pic>
          <p:nvPicPr>
            <p:cNvPr id="15" name="Picture 14" descr="spect_prop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8144" y="1484784"/>
              <a:ext cx="3285851" cy="273394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575327" y="4035890"/>
              <a:ext cx="23171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Frequency (Hz)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79183" y="3861048"/>
              <a:ext cx="23171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F</a:t>
              </a:r>
              <a:r>
                <a:rPr lang="en-US" sz="1500" baseline="30000" dirty="0" smtClean="0"/>
                <a:t>*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6000397" y="1196752"/>
              <a:ext cx="3227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0000"/>
                  </a:solidFill>
                </a:rPr>
                <a:t>Argument 1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-540568" y="1844824"/>
            <a:ext cx="6096020" cy="2481848"/>
            <a:chOff x="-540568" y="1844824"/>
            <a:chExt cx="6096020" cy="2481848"/>
          </a:xfrm>
        </p:grpSpPr>
        <p:sp>
          <p:nvSpPr>
            <p:cNvPr id="20" name="Rectangle 19"/>
            <p:cNvSpPr/>
            <p:nvPr/>
          </p:nvSpPr>
          <p:spPr>
            <a:xfrm>
              <a:off x="802924" y="3501008"/>
              <a:ext cx="4752528" cy="288032"/>
            </a:xfrm>
            <a:prstGeom prst="rect">
              <a:avLst/>
            </a:prstGeom>
            <a:solidFill>
              <a:srgbClr val="008000">
                <a:alpha val="50000"/>
              </a:srgbClr>
            </a:solidFill>
            <a:ln>
              <a:solidFill>
                <a:srgbClr val="0080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02924" y="1844824"/>
              <a:ext cx="4752528" cy="288032"/>
            </a:xfrm>
            <a:prstGeom prst="rect">
              <a:avLst/>
            </a:prstGeom>
            <a:solidFill>
              <a:srgbClr val="008000">
                <a:alpha val="50000"/>
              </a:srgbClr>
            </a:solidFill>
            <a:ln>
              <a:solidFill>
                <a:srgbClr val="008000">
                  <a:alpha val="12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-540568" y="3957340"/>
              <a:ext cx="32274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008000"/>
                  </a:solidFill>
                </a:rPr>
                <a:t>Argument 2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72645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13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539552" y="1340768"/>
            <a:ext cx="828092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Aft>
                <a:spcPts val="6000"/>
              </a:spcAft>
              <a:buFont typeface="+mj-lt"/>
              <a:buAutoNum type="arabicPeriod"/>
            </a:pPr>
            <a:r>
              <a:rPr lang="en-US" dirty="0" smtClean="0"/>
              <a:t>Identification of the </a:t>
            </a:r>
            <a:r>
              <a:rPr lang="en-US" b="1" dirty="0" smtClean="0"/>
              <a:t>optimal </a:t>
            </a:r>
            <a:r>
              <a:rPr lang="en-US" b="1" dirty="0"/>
              <a:t>window width </a:t>
            </a:r>
            <a:r>
              <a:rPr lang="en-US" dirty="0"/>
              <a:t>(w ≈ [40-60] </a:t>
            </a:r>
            <a:r>
              <a:rPr lang="en-US" dirty="0" smtClean="0"/>
              <a:t>sec) for sliding window approaches.</a:t>
            </a:r>
          </a:p>
          <a:p>
            <a:pPr marL="342900" indent="-342900" algn="just">
              <a:spcAft>
                <a:spcPts val="6000"/>
              </a:spcAft>
              <a:buFont typeface="+mj-lt"/>
              <a:buAutoNum type="arabicPeriod"/>
            </a:pPr>
            <a:r>
              <a:rPr lang="en-US" dirty="0" smtClean="0"/>
              <a:t>Role of</a:t>
            </a:r>
            <a:r>
              <a:rPr lang="en-US" b="1" dirty="0" smtClean="0"/>
              <a:t> anatomy </a:t>
            </a:r>
            <a:r>
              <a:rPr lang="en-US" dirty="0" smtClean="0"/>
              <a:t>in fluctuations of functional connectivity patterns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99592" y="4980945"/>
            <a:ext cx="7776864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600" dirty="0" smtClean="0"/>
              <a:t>For more details, see:</a:t>
            </a:r>
          </a:p>
          <a:p>
            <a:pPr algn="just"/>
            <a:r>
              <a:rPr lang="en-US" sz="1600" dirty="0" smtClean="0"/>
              <a:t>R</a:t>
            </a:r>
            <a:r>
              <a:rPr lang="en-US" sz="1600" dirty="0"/>
              <a:t>. </a:t>
            </a:r>
            <a:r>
              <a:rPr lang="en-US" sz="1600" dirty="0" err="1"/>
              <a:t>Liégeois</a:t>
            </a:r>
            <a:r>
              <a:rPr lang="en-US" sz="1600" dirty="0"/>
              <a:t>, E. Ziegler, C. Phillips, P. </a:t>
            </a:r>
            <a:r>
              <a:rPr lang="en-US" sz="1600" dirty="0" err="1"/>
              <a:t>Geurts</a:t>
            </a:r>
            <a:r>
              <a:rPr lang="en-US" sz="1600" dirty="0"/>
              <a:t>, F. </a:t>
            </a:r>
            <a:r>
              <a:rPr lang="en-US" sz="1600" dirty="0" err="1"/>
              <a:t>Gómez</a:t>
            </a:r>
            <a:r>
              <a:rPr lang="en-US" sz="1600" dirty="0"/>
              <a:t>, M. Ali </a:t>
            </a:r>
            <a:r>
              <a:rPr lang="en-US" sz="1600" dirty="0" err="1"/>
              <a:t>Bahri</a:t>
            </a:r>
            <a:r>
              <a:rPr lang="en-US" sz="1600" dirty="0"/>
              <a:t>, T. Yeo, A. </a:t>
            </a:r>
            <a:r>
              <a:rPr lang="en-US" sz="1600" dirty="0" err="1"/>
              <a:t>Soddu</a:t>
            </a:r>
            <a:r>
              <a:rPr lang="en-US" sz="1600" dirty="0"/>
              <a:t>, A. </a:t>
            </a:r>
            <a:r>
              <a:rPr lang="en-US" sz="1600" dirty="0" err="1"/>
              <a:t>Vanhaudenhuyse</a:t>
            </a:r>
            <a:r>
              <a:rPr lang="en-US" sz="1600" dirty="0"/>
              <a:t>, S. </a:t>
            </a:r>
            <a:r>
              <a:rPr lang="en-US" sz="1600" dirty="0" err="1"/>
              <a:t>Laureys</a:t>
            </a:r>
            <a:r>
              <a:rPr lang="en-US" sz="1600" dirty="0"/>
              <a:t>, and R. </a:t>
            </a:r>
            <a:r>
              <a:rPr lang="en-US" sz="1600" dirty="0" err="1"/>
              <a:t>Sepulchre</a:t>
            </a:r>
            <a:r>
              <a:rPr lang="en-US" sz="1600" dirty="0"/>
              <a:t>. </a:t>
            </a:r>
            <a:r>
              <a:rPr lang="en-US" sz="1600" i="1" dirty="0" smtClean="0"/>
              <a:t>Cerebral </a:t>
            </a:r>
            <a:r>
              <a:rPr lang="en-US" sz="1600" i="1" dirty="0"/>
              <a:t>functional connectivity periodically (de)synchronizes with </a:t>
            </a:r>
            <a:r>
              <a:rPr lang="en-US" sz="1600" i="1" dirty="0" smtClean="0"/>
              <a:t>anatomical </a:t>
            </a:r>
            <a:r>
              <a:rPr lang="en-US" sz="1600" i="1" dirty="0"/>
              <a:t>constraints. </a:t>
            </a:r>
            <a:r>
              <a:rPr lang="en-US" sz="1600" b="1" dirty="0"/>
              <a:t>Brain Structure and Function</a:t>
            </a:r>
            <a:r>
              <a:rPr lang="en-US" sz="1600" dirty="0"/>
              <a:t>, In press, 2015. </a:t>
            </a:r>
          </a:p>
          <a:p>
            <a:endParaRPr lang="en-US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539552" y="3212976"/>
            <a:ext cx="828092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 smtClean="0">
                <a:solidFill>
                  <a:schemeClr val="accent5"/>
                </a:solidFill>
              </a:rPr>
              <a:t>Io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>
                <a:solidFill>
                  <a:schemeClr val="accent5"/>
                </a:solidFill>
              </a:rPr>
              <a:t>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We </a:t>
            </a:r>
            <a:r>
              <a:rPr lang="en-US" dirty="0"/>
              <a:t>consider here the </a:t>
            </a:r>
            <a:r>
              <a:rPr lang="en-US" b="1" i="1" dirty="0"/>
              <a:t>temporal</a:t>
            </a:r>
            <a:r>
              <a:rPr lang="en-US" b="1" dirty="0"/>
              <a:t> evolution of a </a:t>
            </a:r>
            <a:r>
              <a:rPr lang="en-US" b="1" i="1" dirty="0"/>
              <a:t>static</a:t>
            </a:r>
            <a:r>
              <a:rPr lang="en-US" b="1" dirty="0"/>
              <a:t> measure </a:t>
            </a:r>
            <a:r>
              <a:rPr lang="en-US" dirty="0"/>
              <a:t>of </a:t>
            </a:r>
            <a:r>
              <a:rPr lang="en-US" dirty="0" smtClean="0"/>
              <a:t>functional connectivity</a:t>
            </a:r>
            <a:r>
              <a:rPr lang="en-US" dirty="0"/>
              <a:t>, is this the best approach ?</a:t>
            </a:r>
          </a:p>
          <a:p>
            <a:pPr algn="just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28942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Outline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47664" y="1772816"/>
            <a:ext cx="6192688" cy="3960440"/>
          </a:xfrm>
        </p:spPr>
        <p:txBody>
          <a:bodyPr/>
          <a:lstStyle/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Role of anatomy in functional connectivity fluctuations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b="1" dirty="0" smtClean="0"/>
              <a:t>First markers of dynamical functional connectivity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New dynamical framework for analyzing functional connectivity 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Perspectives and 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>
                <a:latin typeface="+mn-lt"/>
              </a:rPr>
              <a:pPr/>
              <a:t>14</a:t>
            </a:fld>
            <a:endParaRPr lang="fr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15397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versus dynamic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15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2339752" y="1187460"/>
            <a:ext cx="8136904" cy="369332"/>
            <a:chOff x="179512" y="1052736"/>
            <a:chExt cx="8136904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179512" y="1052736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Starting from </a:t>
              </a:r>
              <a:r>
                <a:rPr lang="en-US" i="1" dirty="0" smtClean="0"/>
                <a:t>N </a:t>
              </a:r>
              <a:r>
                <a:rPr lang="en-US" dirty="0" smtClean="0"/>
                <a:t>observations                                    :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09032" y="1093376"/>
              <a:ext cx="1800200" cy="275943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 bwMode="auto">
          <a:xfrm>
            <a:off x="4499992" y="1916832"/>
            <a:ext cx="0" cy="460851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79512" y="1772816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Static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N</a:t>
            </a:r>
            <a:r>
              <a:rPr lang="en-US" dirty="0" smtClean="0"/>
              <a:t> realizations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variable</a:t>
            </a:r>
            <a:r>
              <a:rPr lang="en-US" dirty="0" smtClean="0"/>
              <a:t> </a:t>
            </a:r>
            <a:r>
              <a:rPr lang="en-US" b="1" i="1" dirty="0" smtClean="0"/>
              <a:t>X</a:t>
            </a:r>
            <a:r>
              <a:rPr lang="en-US" dirty="0" smtClean="0"/>
              <a:t> entirely characterized by: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4008" y="1772816"/>
            <a:ext cx="4427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Dynam</a:t>
            </a:r>
            <a:r>
              <a:rPr lang="en-US" b="1" dirty="0"/>
              <a:t>i</a:t>
            </a:r>
            <a:r>
              <a:rPr lang="en-US" b="1" dirty="0" smtClean="0"/>
              <a:t>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one</a:t>
            </a:r>
            <a:r>
              <a:rPr lang="en-US" dirty="0" smtClean="0"/>
              <a:t> realization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process</a:t>
            </a:r>
            <a:r>
              <a:rPr lang="en-US" dirty="0" smtClean="0"/>
              <a:t> </a:t>
            </a:r>
            <a:r>
              <a:rPr lang="en-US" b="1" i="1" dirty="0" err="1" smtClean="0"/>
              <a:t>X</a:t>
            </a:r>
            <a:r>
              <a:rPr lang="en-US" b="1" i="1" baseline="-25000" dirty="0" err="1" smtClean="0"/>
              <a:t>t</a:t>
            </a:r>
            <a:r>
              <a:rPr lang="en-US" dirty="0" smtClean="0"/>
              <a:t> entirely characterized by: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2942224"/>
            <a:ext cx="1342008" cy="281822"/>
          </a:xfrm>
          <a:prstGeom prst="rect">
            <a:avLst/>
          </a:prstGeom>
        </p:spPr>
      </p:pic>
      <p:pic>
        <p:nvPicPr>
          <p:cNvPr id="17" name="Picture 16" descr="Ph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3356992"/>
            <a:ext cx="3816424" cy="303831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048" y="4077072"/>
            <a:ext cx="3629205" cy="648072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051720" y="1979672"/>
            <a:ext cx="4419927" cy="3969608"/>
            <a:chOff x="2051720" y="1763648"/>
            <a:chExt cx="4419927" cy="3969608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347864" y="3005350"/>
              <a:ext cx="1440160" cy="495782"/>
            </a:xfrm>
            <a:prstGeom prst="straightConnector1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arrow"/>
            </a:ln>
            <a:effectLst/>
          </p:spPr>
        </p:cxnSp>
        <p:grpSp>
          <p:nvGrpSpPr>
            <p:cNvPr id="20" name="Group 19"/>
            <p:cNvGrpSpPr/>
            <p:nvPr/>
          </p:nvGrpSpPr>
          <p:grpSpPr>
            <a:xfrm>
              <a:off x="2936136" y="2349003"/>
              <a:ext cx="3535511" cy="3384253"/>
              <a:chOff x="631880" y="2204863"/>
              <a:chExt cx="3535511" cy="3384253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724208" y="2204863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1880" y="5301208"/>
                <a:ext cx="287908" cy="287908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3769752" y="2204864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1880" y="5301208"/>
                <a:ext cx="675511" cy="275208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2051720" y="1763648"/>
              <a:ext cx="4227264" cy="3897724"/>
              <a:chOff x="-36512" y="1619508"/>
              <a:chExt cx="4227264" cy="389772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518344" y="1619508"/>
                <a:ext cx="3672408" cy="3897724"/>
                <a:chOff x="467544" y="1412776"/>
                <a:chExt cx="3672408" cy="3897724"/>
              </a:xfrm>
            </p:grpSpPr>
            <p:pic>
              <p:nvPicPr>
                <p:cNvPr id="30" name="Picture 29" descr="fMRI_TC_final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7544" y="1700808"/>
                  <a:ext cx="3672408" cy="3528392"/>
                </a:xfrm>
                <a:prstGeom prst="rect">
                  <a:avLst/>
                </a:prstGeom>
              </p:spPr>
            </p:pic>
            <p:sp>
              <p:nvSpPr>
                <p:cNvPr id="31" name="TextBox 30"/>
                <p:cNvSpPr txBox="1"/>
                <p:nvPr/>
              </p:nvSpPr>
              <p:spPr>
                <a:xfrm>
                  <a:off x="899592" y="4941168"/>
                  <a:ext cx="31683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i="1" dirty="0" smtClean="0"/>
                    <a:t>(N)</a:t>
                  </a:r>
                  <a:r>
                    <a:rPr lang="en-US" dirty="0" smtClean="0"/>
                    <a:t> samples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1331640" y="1412776"/>
                  <a:ext cx="259228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Functional data (fMRI)</a:t>
                  </a:r>
                </a:p>
              </p:txBody>
            </p:sp>
          </p:grpSp>
          <p:sp>
            <p:nvSpPr>
              <p:cNvPr id="27" name="TextBox 26"/>
              <p:cNvSpPr txBox="1"/>
              <p:nvPr/>
            </p:nvSpPr>
            <p:spPr>
              <a:xfrm>
                <a:off x="-36512" y="2348880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1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-36512" y="3212976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2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-36512" y="4643844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</a:t>
                </a:r>
                <a:r>
                  <a:rPr lang="en-US" i="1" dirty="0" smtClean="0"/>
                  <a:t>m</a:t>
                </a:r>
              </a:p>
            </p:txBody>
          </p:sp>
        </p:grp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64088" y="3212976"/>
            <a:ext cx="2857624" cy="296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56176" y="36450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</a:t>
            </a:r>
          </a:p>
        </p:txBody>
      </p:sp>
      <p:pic>
        <p:nvPicPr>
          <p:cNvPr id="9" name="Picture 8" descr="Corr_mat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585783"/>
            <a:ext cx="2934155" cy="257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8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02464E-7 -1.37405E-6 L -0.00156 -0.17303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-865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6" grpId="0"/>
      <p:bldP spid="6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approximation of the PSD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16</a:t>
            </a:fld>
            <a:endParaRPr lang="fr-BE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7784" y="1124744"/>
            <a:ext cx="3629205" cy="648072"/>
          </a:xfrm>
          <a:prstGeom prst="rect">
            <a:avLst/>
          </a:prstGeom>
        </p:spPr>
      </p:pic>
      <p:grpSp>
        <p:nvGrpSpPr>
          <p:cNvPr id="9" name="Group 8"/>
          <p:cNvGrpSpPr/>
          <p:nvPr/>
        </p:nvGrpSpPr>
        <p:grpSpPr>
          <a:xfrm>
            <a:off x="1331640" y="1835532"/>
            <a:ext cx="6192688" cy="801380"/>
            <a:chOff x="1331640" y="2132856"/>
            <a:chExt cx="6192688" cy="801380"/>
          </a:xfrm>
        </p:grpSpPr>
        <p:sp>
          <p:nvSpPr>
            <p:cNvPr id="5" name="Down Arrow 4"/>
            <p:cNvSpPr/>
            <p:nvPr/>
          </p:nvSpPr>
          <p:spPr>
            <a:xfrm>
              <a:off x="4355976" y="2132856"/>
              <a:ext cx="144016" cy="288032"/>
            </a:xfrm>
            <a:prstGeom prst="down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331640" y="2564904"/>
              <a:ext cx="61926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First order approximation of the power spectral density:</a:t>
              </a:r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45064" y="2620102"/>
            <a:ext cx="3600400" cy="664882"/>
          </a:xfrm>
          <a:prstGeom prst="rect">
            <a:avLst/>
          </a:prstGeom>
        </p:spPr>
      </p:pic>
      <p:grpSp>
        <p:nvGrpSpPr>
          <p:cNvPr id="23" name="Group 22"/>
          <p:cNvGrpSpPr/>
          <p:nvPr/>
        </p:nvGrpSpPr>
        <p:grpSpPr>
          <a:xfrm>
            <a:off x="1944216" y="4954087"/>
            <a:ext cx="5652120" cy="1355233"/>
            <a:chOff x="1619672" y="4941168"/>
            <a:chExt cx="5652120" cy="1355233"/>
          </a:xfrm>
        </p:grpSpPr>
        <p:pic>
          <p:nvPicPr>
            <p:cNvPr id="18" name="Picture 17" descr="PSD_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672" y="4941168"/>
              <a:ext cx="5652120" cy="1355233"/>
            </a:xfrm>
            <a:prstGeom prst="rect">
              <a:avLst/>
            </a:prstGeom>
          </p:spPr>
        </p:pic>
        <p:sp>
          <p:nvSpPr>
            <p:cNvPr id="19" name="TextBox 18"/>
            <p:cNvSpPr txBox="1"/>
            <p:nvPr/>
          </p:nvSpPr>
          <p:spPr>
            <a:xfrm>
              <a:off x="3059832" y="5335768"/>
              <a:ext cx="3960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≈ </a:t>
              </a:r>
              <a:r>
                <a:rPr lang="en-US" i="1" dirty="0" smtClean="0"/>
                <a:t>R</a:t>
              </a:r>
              <a:r>
                <a:rPr lang="en-US" i="1" baseline="-25000" dirty="0" smtClean="0"/>
                <a:t>0 </a:t>
              </a:r>
              <a:r>
                <a:rPr lang="en-US" i="1" dirty="0" smtClean="0"/>
                <a:t> 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74600" y="5283276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.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4960848" y="5338004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+ </a:t>
              </a:r>
              <a:r>
                <a:rPr lang="en-US" i="1" dirty="0" smtClean="0"/>
                <a:t>R</a:t>
              </a:r>
              <a:r>
                <a:rPr lang="en-US" i="1" baseline="-25000" dirty="0" smtClean="0"/>
                <a:t>1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364088" y="5283928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.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763688" y="3247816"/>
            <a:ext cx="7704856" cy="1477328"/>
            <a:chOff x="1763688" y="3247816"/>
            <a:chExt cx="7704856" cy="1477328"/>
          </a:xfrm>
        </p:grpSpPr>
        <p:grpSp>
          <p:nvGrpSpPr>
            <p:cNvPr id="15" name="Group 14"/>
            <p:cNvGrpSpPr/>
            <p:nvPr/>
          </p:nvGrpSpPr>
          <p:grpSpPr>
            <a:xfrm>
              <a:off x="1763688" y="3247816"/>
              <a:ext cx="7704856" cy="1477328"/>
              <a:chOff x="1763688" y="3540197"/>
              <a:chExt cx="7704856" cy="1477328"/>
            </a:xfrm>
          </p:grpSpPr>
          <p:sp>
            <p:nvSpPr>
              <p:cNvPr id="13" name="TextBox 12"/>
              <p:cNvSpPr txBox="1"/>
              <p:nvPr/>
            </p:nvSpPr>
            <p:spPr>
              <a:xfrm>
                <a:off x="1763688" y="3540197"/>
                <a:ext cx="7704856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</a:t>
                </a:r>
                <a:r>
                  <a:rPr lang="en-US" dirty="0" smtClean="0"/>
                  <a:t>here:</a:t>
                </a:r>
              </a:p>
              <a:p>
                <a:endParaRPr lang="en-US" dirty="0" smtClean="0"/>
              </a:p>
              <a:p>
                <a:pPr marL="285750" indent="-285750">
                  <a:buFont typeface="Arial"/>
                  <a:buChar char="•"/>
                </a:pPr>
                <a:r>
                  <a:rPr lang="en-US" dirty="0" smtClean="0"/>
                  <a:t>                                       is a constant (static) contribution to the PSD</a:t>
                </a:r>
              </a:p>
              <a:p>
                <a:pPr marL="285750" indent="-285750">
                  <a:buFont typeface="Arial"/>
                  <a:buChar char="•"/>
                </a:pPr>
                <a:endParaRPr lang="en-US" dirty="0"/>
              </a:p>
              <a:p>
                <a:pPr marL="285750" indent="-285750">
                  <a:buFont typeface="Arial"/>
                  <a:buChar char="•"/>
                </a:pPr>
                <a:r>
                  <a:rPr lang="en-US" dirty="0" smtClean="0"/>
                  <a:t>                                     is a dynamic contribution to the PSD</a:t>
                </a:r>
              </a:p>
            </p:txBody>
          </p:sp>
          <p:pic>
            <p:nvPicPr>
              <p:cNvPr id="12" name="Picture 11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051720" y="4149080"/>
                <a:ext cx="2016223" cy="270547"/>
              </a:xfrm>
              <a:prstGeom prst="rect">
                <a:avLst/>
              </a:prstGeom>
            </p:spPr>
          </p:pic>
        </p:grp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051720" y="4378775"/>
              <a:ext cx="1892424" cy="293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663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Spatiotemporal connectivity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17</a:t>
            </a:fld>
            <a:endParaRPr lang="fr-BE"/>
          </a:p>
        </p:txBody>
      </p:sp>
      <p:pic>
        <p:nvPicPr>
          <p:cNvPr id="5" name="Picture 4" descr="ST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0568" y="-161931"/>
            <a:ext cx="10945216" cy="1561626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11560" y="1415091"/>
            <a:ext cx="7992888" cy="4755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For a set of </a:t>
            </a:r>
            <a:r>
              <a:rPr lang="en-US" i="1" dirty="0" smtClean="0"/>
              <a:t>m</a:t>
            </a:r>
            <a:r>
              <a:rPr lang="en-US" dirty="0" smtClean="0"/>
              <a:t> regions and corresponding time courses, we define </a:t>
            </a:r>
            <a:r>
              <a:rPr lang="en-US" b="1" i="1" dirty="0" smtClean="0"/>
              <a:t>spatiotemporal connectivity (STC)</a:t>
            </a:r>
            <a:r>
              <a:rPr lang="en-US" dirty="0" smtClean="0"/>
              <a:t> as the collection of the three following measures:</a:t>
            </a:r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/>
            <a:endParaRPr lang="en-US" dirty="0" smtClean="0"/>
          </a:p>
          <a:p>
            <a:pPr algn="just"/>
            <a:endParaRPr lang="en-US" dirty="0"/>
          </a:p>
          <a:p>
            <a:pPr algn="just">
              <a:spcAft>
                <a:spcPts val="600"/>
              </a:spcAft>
            </a:pPr>
            <a:r>
              <a:rPr lang="en-US" dirty="0"/>
              <a:t>w</a:t>
            </a:r>
            <a:r>
              <a:rPr lang="en-US" dirty="0" smtClean="0"/>
              <a:t>here:</a:t>
            </a:r>
          </a:p>
          <a:p>
            <a:pPr marL="742950" lvl="1" indent="-28575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σ</a:t>
            </a:r>
            <a:r>
              <a:rPr lang="el-GR" i="1" baseline="-25000" dirty="0" smtClean="0"/>
              <a:t>s</a:t>
            </a:r>
            <a:r>
              <a:rPr lang="en-US" dirty="0" smtClean="0"/>
              <a:t> is the average classical </a:t>
            </a:r>
            <a:r>
              <a:rPr lang="en-US" b="1" i="1" dirty="0" smtClean="0"/>
              <a:t>static correlation</a:t>
            </a:r>
            <a:r>
              <a:rPr lang="en-US" b="1" dirty="0" smtClean="0"/>
              <a:t> </a:t>
            </a:r>
            <a:r>
              <a:rPr lang="en-US" dirty="0" smtClean="0"/>
              <a:t>in the </a:t>
            </a:r>
            <a:r>
              <a:rPr lang="en-US" i="1" dirty="0" smtClean="0"/>
              <a:t>m</a:t>
            </a:r>
            <a:r>
              <a:rPr lang="en-US" dirty="0" smtClean="0"/>
              <a:t> ROIs,</a:t>
            </a:r>
          </a:p>
          <a:p>
            <a:pPr marL="742950" lvl="1" indent="-28575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σ</a:t>
            </a:r>
            <a:r>
              <a:rPr lang="nl-BE" i="1" baseline="-25000" dirty="0" smtClean="0"/>
              <a:t>d</a:t>
            </a:r>
            <a:r>
              <a:rPr lang="en-US" dirty="0" smtClean="0"/>
              <a:t> </a:t>
            </a:r>
            <a:r>
              <a:rPr lang="en-US" dirty="0"/>
              <a:t>is the average </a:t>
            </a:r>
            <a:r>
              <a:rPr lang="en-US" b="1" i="1" dirty="0" smtClean="0"/>
              <a:t>dynamic</a:t>
            </a:r>
            <a:r>
              <a:rPr lang="en-US" b="1" dirty="0" smtClean="0"/>
              <a:t> </a:t>
            </a:r>
            <a:r>
              <a:rPr lang="en-US" b="1" i="1" dirty="0" smtClean="0"/>
              <a:t>correlation</a:t>
            </a:r>
            <a:r>
              <a:rPr lang="en-US" b="1" dirty="0" smtClean="0"/>
              <a:t> </a:t>
            </a:r>
            <a:r>
              <a:rPr lang="en-US" dirty="0"/>
              <a:t>in </a:t>
            </a:r>
            <a:r>
              <a:rPr lang="en-US" dirty="0" smtClean="0"/>
              <a:t>the </a:t>
            </a: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smtClean="0"/>
              <a:t>ROIs, </a:t>
            </a:r>
            <a:endParaRPr lang="en-US" dirty="0"/>
          </a:p>
          <a:p>
            <a:pPr marL="742950" lvl="1" indent="-285750" algn="just">
              <a:spcAft>
                <a:spcPts val="600"/>
              </a:spcAft>
              <a:buFont typeface="Arial"/>
              <a:buChar char="•"/>
            </a:pPr>
            <a:r>
              <a:rPr lang="el-GR" dirty="0" smtClean="0"/>
              <a:t>δ</a:t>
            </a:r>
            <a:r>
              <a:rPr lang="nl-BE" dirty="0" smtClean="0"/>
              <a:t> is the average first order </a:t>
            </a:r>
            <a:r>
              <a:rPr lang="nl-BE" b="1" i="1" dirty="0" smtClean="0"/>
              <a:t>auto-correlation </a:t>
            </a:r>
            <a:r>
              <a:rPr lang="nl-BE" dirty="0" smtClean="0"/>
              <a:t>in the </a:t>
            </a: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smtClean="0"/>
              <a:t>ROIs.</a:t>
            </a:r>
            <a:r>
              <a:rPr lang="nl-BE" dirty="0" smtClean="0"/>
              <a:t> </a:t>
            </a:r>
            <a:r>
              <a:rPr lang="en-US" dirty="0" smtClean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3022191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18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899592" y="1628800"/>
            <a:ext cx="727280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19 healthy volunteers undergoing four different states of consciousness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W: wakefulness</a:t>
            </a:r>
          </a:p>
          <a:p>
            <a:pPr lvl="1"/>
            <a:r>
              <a:rPr lang="en-US" dirty="0" smtClean="0"/>
              <a:t>S: mild sedation</a:t>
            </a:r>
          </a:p>
          <a:p>
            <a:pPr lvl="1"/>
            <a:r>
              <a:rPr lang="en-US" dirty="0" smtClean="0"/>
              <a:t>U: unconsciousness</a:t>
            </a:r>
          </a:p>
          <a:p>
            <a:pPr lvl="1"/>
            <a:r>
              <a:rPr lang="en-US" dirty="0" smtClean="0"/>
              <a:t>R: recovery of consciousness </a:t>
            </a:r>
          </a:p>
          <a:p>
            <a:pPr lvl="1"/>
            <a:endParaRPr lang="en-US" dirty="0" smtClean="0"/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Functional MRI time series extracted in four different networks:</a:t>
            </a:r>
          </a:p>
          <a:p>
            <a:pPr lvl="1"/>
            <a:r>
              <a:rPr lang="en-US" dirty="0" smtClean="0"/>
              <a:t>Default mode network (DMN)</a:t>
            </a:r>
          </a:p>
          <a:p>
            <a:pPr lvl="1"/>
            <a:r>
              <a:rPr lang="en-US" dirty="0" smtClean="0"/>
              <a:t>External control network (EXN)</a:t>
            </a:r>
          </a:p>
          <a:p>
            <a:pPr lvl="1"/>
            <a:r>
              <a:rPr lang="en-US" dirty="0" smtClean="0"/>
              <a:t>Auditory network (AUD)</a:t>
            </a:r>
          </a:p>
          <a:p>
            <a:pPr lvl="1"/>
            <a:r>
              <a:rPr lang="en-US" dirty="0" smtClean="0"/>
              <a:t>Visual network (VIS)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1290988" y="5109889"/>
            <a:ext cx="6624736" cy="839391"/>
            <a:chOff x="1403648" y="3356992"/>
            <a:chExt cx="6624736" cy="923330"/>
          </a:xfrm>
        </p:grpSpPr>
        <p:sp>
          <p:nvSpPr>
            <p:cNvPr id="6" name="Right Arrow 5"/>
            <p:cNvSpPr/>
            <p:nvPr/>
          </p:nvSpPr>
          <p:spPr>
            <a:xfrm>
              <a:off x="1403648" y="3629114"/>
              <a:ext cx="792088" cy="216023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39752" y="3356992"/>
              <a:ext cx="5688632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Computation </a:t>
              </a:r>
              <a:r>
                <a:rPr lang="en-US" dirty="0" smtClean="0"/>
                <a:t>of the three markers of </a:t>
              </a:r>
              <a:r>
                <a:rPr lang="en-US" dirty="0"/>
                <a:t>spatiotemporal connectivity within the four networks </a:t>
              </a:r>
            </a:p>
            <a:p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432942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19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1763688" y="980728"/>
            <a:ext cx="6264696" cy="4444738"/>
            <a:chOff x="2051720" y="829866"/>
            <a:chExt cx="6264696" cy="4656006"/>
          </a:xfrm>
        </p:grpSpPr>
        <p:sp>
          <p:nvSpPr>
            <p:cNvPr id="6" name="TextBox 5"/>
            <p:cNvSpPr txBox="1"/>
            <p:nvPr/>
          </p:nvSpPr>
          <p:spPr>
            <a:xfrm>
              <a:off x="2051720" y="829866"/>
              <a:ext cx="6120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STC computed in four networks and states of consciousness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195736" y="5116540"/>
              <a:ext cx="612068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State of consciousness</a:t>
              </a: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15270" y="5517232"/>
            <a:ext cx="3312368" cy="1080120"/>
            <a:chOff x="915270" y="5517232"/>
            <a:chExt cx="3312368" cy="1080120"/>
          </a:xfrm>
        </p:grpSpPr>
        <p:sp>
          <p:nvSpPr>
            <p:cNvPr id="4" name="Down Arrow 3"/>
            <p:cNvSpPr/>
            <p:nvPr/>
          </p:nvSpPr>
          <p:spPr>
            <a:xfrm>
              <a:off x="2483768" y="5517232"/>
              <a:ext cx="216024" cy="360040"/>
            </a:xfrm>
            <a:prstGeom prst="down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915270" y="5951021"/>
              <a:ext cx="33123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Classically obtained </a:t>
              </a:r>
            </a:p>
            <a:p>
              <a:pPr algn="ctr"/>
              <a:r>
                <a:rPr lang="en-US" dirty="0" smtClean="0"/>
                <a:t>(e.g. </a:t>
              </a:r>
              <a:r>
                <a:rPr lang="en-US" dirty="0" err="1" smtClean="0"/>
                <a:t>Boveroux</a:t>
              </a:r>
              <a:r>
                <a:rPr lang="en-US" dirty="0" smtClean="0"/>
                <a:t> et al., 2010)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067944" y="5517232"/>
            <a:ext cx="4464496" cy="1118123"/>
            <a:chOff x="4067944" y="5517232"/>
            <a:chExt cx="4464496" cy="1118123"/>
          </a:xfrm>
        </p:grpSpPr>
        <p:sp>
          <p:nvSpPr>
            <p:cNvPr id="16" name="Down Arrow 15"/>
            <p:cNvSpPr/>
            <p:nvPr/>
          </p:nvSpPr>
          <p:spPr>
            <a:xfrm>
              <a:off x="4932040" y="5517232"/>
              <a:ext cx="216024" cy="360040"/>
            </a:xfrm>
            <a:prstGeom prst="down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Down Arrow 16"/>
            <p:cNvSpPr/>
            <p:nvPr/>
          </p:nvSpPr>
          <p:spPr>
            <a:xfrm>
              <a:off x="7452320" y="5517232"/>
              <a:ext cx="216024" cy="360040"/>
            </a:xfrm>
            <a:prstGeom prst="down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4067944" y="5989024"/>
              <a:ext cx="44644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Additional information not obtained in classical static analyses</a:t>
              </a:r>
            </a:p>
          </p:txBody>
        </p:sp>
        <p:cxnSp>
          <p:nvCxnSpPr>
            <p:cNvPr id="10" name="Straight Connector 9"/>
            <p:cNvCxnSpPr/>
            <p:nvPr/>
          </p:nvCxnSpPr>
          <p:spPr bwMode="auto">
            <a:xfrm>
              <a:off x="4499992" y="5949280"/>
              <a:ext cx="3600400" cy="0"/>
            </a:xfrm>
            <a:prstGeom prst="line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9" name="Picture 8" descr="dmn_st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412776"/>
            <a:ext cx="7740353" cy="4053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072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</a:t>
            </a:fld>
            <a:endParaRPr lang="fr-BE" dirty="0"/>
          </a:p>
        </p:txBody>
      </p:sp>
      <p:pic>
        <p:nvPicPr>
          <p:cNvPr id="5" name="Picture 4" descr="Brain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1800" y="2276872"/>
            <a:ext cx="3202389" cy="2520280"/>
          </a:xfrm>
          <a:prstGeom prst="rect">
            <a:avLst/>
          </a:prstGeom>
        </p:spPr>
      </p:pic>
      <p:sp>
        <p:nvSpPr>
          <p:cNvPr id="7" name="Bent Arrow 6"/>
          <p:cNvSpPr/>
          <p:nvPr/>
        </p:nvSpPr>
        <p:spPr>
          <a:xfrm rot="16200000" flipH="1">
            <a:off x="1722276" y="1947429"/>
            <a:ext cx="648072" cy="1018927"/>
          </a:xfrm>
          <a:prstGeom prst="ben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79512" y="2852936"/>
            <a:ext cx="30243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cs typeface="Arial"/>
              </a:rPr>
              <a:t>Functional information</a:t>
            </a:r>
          </a:p>
        </p:txBody>
      </p:sp>
      <p:pic>
        <p:nvPicPr>
          <p:cNvPr id="10" name="Picture 9" descr="brain_function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471" y="3284984"/>
            <a:ext cx="2098329" cy="1628800"/>
          </a:xfrm>
          <a:prstGeom prst="rect">
            <a:avLst/>
          </a:prstGeom>
        </p:spPr>
      </p:pic>
      <p:sp>
        <p:nvSpPr>
          <p:cNvPr id="11" name="Bent Arrow 10"/>
          <p:cNvSpPr/>
          <p:nvPr/>
        </p:nvSpPr>
        <p:spPr>
          <a:xfrm rot="16200000" flipH="1" flipV="1">
            <a:off x="6360350" y="1947004"/>
            <a:ext cx="599763" cy="1008112"/>
          </a:xfrm>
          <a:prstGeom prst="ben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076056" y="2852936"/>
            <a:ext cx="38884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Anatomical information</a:t>
            </a:r>
          </a:p>
        </p:txBody>
      </p:sp>
      <p:pic>
        <p:nvPicPr>
          <p:cNvPr id="13" name="Picture 12" descr="brain_anatomy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9593" y="3288104"/>
            <a:ext cx="2322807" cy="1653064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267744" y="5733256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Which mathematical representation ? </a:t>
            </a:r>
          </a:p>
        </p:txBody>
      </p:sp>
    </p:spTree>
    <p:extLst>
      <p:ext uri="{BB962C8B-B14F-4D97-AF65-F5344CB8AC3E}">
        <p14:creationId xmlns:p14="http://schemas.microsoft.com/office/powerpoint/2010/main" val="4152112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6939E-6 -2.08237E-6 L -0.00173 -0.17307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-865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/>
      <p:bldP spid="11" grpId="2" animBg="1"/>
      <p:bldP spid="12" grpId="0"/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20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899592" y="4980945"/>
            <a:ext cx="792088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600" dirty="0" smtClean="0"/>
              <a:t>For more details, see:</a:t>
            </a:r>
          </a:p>
          <a:p>
            <a:pPr algn="just"/>
            <a:r>
              <a:rPr lang="en-US" sz="1600" dirty="0"/>
              <a:t>R. </a:t>
            </a:r>
            <a:r>
              <a:rPr lang="en-US" sz="1600" dirty="0" err="1"/>
              <a:t>Liégeois</a:t>
            </a:r>
            <a:r>
              <a:rPr lang="en-US" sz="1600" dirty="0"/>
              <a:t>, M. Ali </a:t>
            </a:r>
            <a:r>
              <a:rPr lang="en-US" sz="1600" dirty="0" err="1"/>
              <a:t>Bahri</a:t>
            </a:r>
            <a:r>
              <a:rPr lang="en-US" sz="1600" dirty="0"/>
              <a:t>, M. </a:t>
            </a:r>
            <a:r>
              <a:rPr lang="en-US" sz="1600" dirty="0" err="1"/>
              <a:t>Zorzi</a:t>
            </a:r>
            <a:r>
              <a:rPr lang="en-US" sz="1600" dirty="0"/>
              <a:t>, S. </a:t>
            </a:r>
            <a:r>
              <a:rPr lang="en-US" sz="1600" dirty="0" err="1"/>
              <a:t>Laureys</a:t>
            </a:r>
            <a:r>
              <a:rPr lang="en-US" sz="1600" dirty="0"/>
              <a:t>, and R. </a:t>
            </a:r>
            <a:r>
              <a:rPr lang="en-US" sz="1600" dirty="0" err="1"/>
              <a:t>Sepulchre</a:t>
            </a:r>
            <a:r>
              <a:rPr lang="en-US" sz="1600" dirty="0"/>
              <a:t>. </a:t>
            </a:r>
            <a:r>
              <a:rPr lang="en-US" sz="1600" i="1" dirty="0" smtClean="0"/>
              <a:t>Dynamical </a:t>
            </a:r>
            <a:r>
              <a:rPr lang="en-US" sz="1600" i="1" dirty="0"/>
              <a:t>properties of fMRI connectivity in neuronal networks mediating </a:t>
            </a:r>
            <a:r>
              <a:rPr lang="en-US" sz="1600" i="1" dirty="0" smtClean="0"/>
              <a:t>consciousness. </a:t>
            </a:r>
            <a:r>
              <a:rPr lang="en-US" sz="1600" dirty="0" smtClean="0"/>
              <a:t>Second </a:t>
            </a:r>
            <a:r>
              <a:rPr lang="en-US" sz="1600" dirty="0"/>
              <a:t>Whistler Scientific Workshop on Brain Function, Whistler, Canada, 2014. </a:t>
            </a:r>
          </a:p>
          <a:p>
            <a:pPr algn="just"/>
            <a:endParaRPr lang="en-US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99592" y="1340768"/>
            <a:ext cx="7920880" cy="24160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Aft>
                <a:spcPts val="600"/>
              </a:spcAft>
              <a:buFont typeface="+mj-lt"/>
              <a:buAutoNum type="arabicPeriod"/>
            </a:pPr>
            <a:r>
              <a:rPr lang="en-US" dirty="0" smtClean="0"/>
              <a:t>“</a:t>
            </a:r>
            <a:r>
              <a:rPr lang="en-US" b="1" dirty="0" smtClean="0"/>
              <a:t>Ordering</a:t>
            </a:r>
            <a:r>
              <a:rPr lang="en-US" dirty="0" smtClean="0"/>
              <a:t>” information is a </a:t>
            </a:r>
            <a:r>
              <a:rPr lang="en-US" b="1" dirty="0" smtClean="0"/>
              <a:t>built-in feature </a:t>
            </a:r>
            <a:r>
              <a:rPr lang="en-US" dirty="0" smtClean="0"/>
              <a:t>of the proposed markers through the </a:t>
            </a:r>
            <a:r>
              <a:rPr lang="en-US" i="1" dirty="0" smtClean="0"/>
              <a:t>dynamic</a:t>
            </a:r>
            <a:r>
              <a:rPr lang="en-US" dirty="0" smtClean="0"/>
              <a:t> underlying generative model. </a:t>
            </a:r>
          </a:p>
          <a:p>
            <a:pPr marL="342900" indent="-342900" algn="just">
              <a:spcAft>
                <a:spcPts val="600"/>
              </a:spcAft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spcAft>
                <a:spcPts val="600"/>
              </a:spcAft>
              <a:buFont typeface="+mj-lt"/>
              <a:buAutoNum type="arabicPeriod"/>
            </a:pPr>
            <a:r>
              <a:rPr lang="en-US" dirty="0" smtClean="0"/>
              <a:t>Spatiotemporal connectivity </a:t>
            </a:r>
            <a:r>
              <a:rPr lang="en-US" dirty="0"/>
              <a:t>can be seen as an </a:t>
            </a:r>
            <a:r>
              <a:rPr lang="en-US" b="1" dirty="0"/>
              <a:t>extension of </a:t>
            </a:r>
            <a:r>
              <a:rPr lang="en-US" b="1" dirty="0" smtClean="0"/>
              <a:t>usual connectivity</a:t>
            </a:r>
            <a:r>
              <a:rPr lang="en-US" dirty="0" smtClean="0"/>
              <a:t>:</a:t>
            </a:r>
          </a:p>
          <a:p>
            <a:pPr marL="800100" lvl="1" indent="-34290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σ</a:t>
            </a:r>
            <a:r>
              <a:rPr lang="el-GR" i="1" baseline="-25000" dirty="0" smtClean="0"/>
              <a:t>s</a:t>
            </a:r>
            <a:r>
              <a:rPr lang="nl-BE" i="1" baseline="-25000" dirty="0" smtClean="0"/>
              <a:t> </a:t>
            </a:r>
            <a:r>
              <a:rPr lang="en-US" dirty="0" smtClean="0"/>
              <a:t>captures classical (static) connectivity, </a:t>
            </a:r>
          </a:p>
          <a:p>
            <a:pPr marL="800100" lvl="1" indent="-34290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σ</a:t>
            </a:r>
            <a:r>
              <a:rPr lang="nl-BE" i="1" baseline="-25000" dirty="0" smtClean="0"/>
              <a:t>d </a:t>
            </a:r>
            <a:r>
              <a:rPr lang="nl-BE" dirty="0" smtClean="0"/>
              <a:t>can</a:t>
            </a:r>
            <a:r>
              <a:rPr lang="en-US" dirty="0" smtClean="0"/>
              <a:t> capture correlations between unsynchronized signals,</a:t>
            </a:r>
          </a:p>
          <a:p>
            <a:pPr marL="800100" lvl="1" indent="-342900" algn="just">
              <a:spcAft>
                <a:spcPts val="600"/>
              </a:spcAft>
              <a:buFont typeface="Arial"/>
              <a:buChar char="•"/>
            </a:pPr>
            <a:r>
              <a:rPr lang="el-GR" dirty="0" smtClean="0"/>
              <a:t>δ</a:t>
            </a:r>
            <a:r>
              <a:rPr lang="nl-BE" dirty="0" smtClean="0"/>
              <a:t> </a:t>
            </a:r>
            <a:r>
              <a:rPr lang="en-US" dirty="0"/>
              <a:t>encodes information about internal memory of the </a:t>
            </a:r>
            <a:r>
              <a:rPr lang="en-US" dirty="0" smtClean="0"/>
              <a:t>network.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99592" y="3501008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 smtClean="0">
                <a:solidFill>
                  <a:schemeClr val="accent5"/>
                </a:solidFill>
              </a:rPr>
              <a:t>Io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>
                <a:solidFill>
                  <a:schemeClr val="accent5"/>
                </a:solidFill>
              </a:rPr>
              <a:t>O</a:t>
            </a:r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We need </a:t>
            </a:r>
            <a:r>
              <a:rPr lang="en-US" b="1" dirty="0" smtClean="0"/>
              <a:t>prior information </a:t>
            </a:r>
            <a:r>
              <a:rPr lang="en-US" dirty="0" smtClean="0"/>
              <a:t>about which </a:t>
            </a:r>
            <a:r>
              <a:rPr lang="en-US" i="1" dirty="0" smtClean="0"/>
              <a:t>m</a:t>
            </a:r>
            <a:r>
              <a:rPr lang="en-US" dirty="0" smtClean="0"/>
              <a:t> regions should be chosen.</a:t>
            </a:r>
            <a:endParaRPr lang="en-US" dirty="0"/>
          </a:p>
          <a:p>
            <a:pPr algn="just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6192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Outline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47664" y="1772816"/>
            <a:ext cx="6192688" cy="3960440"/>
          </a:xfrm>
        </p:spPr>
        <p:txBody>
          <a:bodyPr/>
          <a:lstStyle/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Role of anatomy in functional connectivity fluctuations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First markers of dynamical functional connectivity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b="1" dirty="0" smtClean="0"/>
              <a:t>New dynamical framework for analyzing functional connectivity 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Perspectives and 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>
                <a:latin typeface="+mn-lt"/>
              </a:rPr>
              <a:pPr/>
              <a:t>21</a:t>
            </a:fld>
            <a:endParaRPr lang="fr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47264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Low-rank approximation of </a:t>
            </a:r>
            <a:r>
              <a:rPr lang="en-US" sz="3000" dirty="0"/>
              <a:t>functional connectivity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22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611560" y="1124744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In static models, FC is measured by the correlation matrix of the data denoted </a:t>
            </a:r>
            <a:r>
              <a:rPr lang="en-US" dirty="0" err="1" smtClean="0"/>
              <a:t>Σ</a:t>
            </a:r>
            <a:r>
              <a:rPr lang="en-US" baseline="-25000" dirty="0" err="1" smtClean="0"/>
              <a:t>m,m</a:t>
            </a:r>
            <a:endParaRPr lang="en-US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11560" y="1484784"/>
            <a:ext cx="8136904" cy="369332"/>
            <a:chOff x="611560" y="1835532"/>
            <a:chExt cx="8136904" cy="369332"/>
          </a:xfrm>
        </p:grpSpPr>
        <p:sp>
          <p:nvSpPr>
            <p:cNvPr id="32" name="TextBox 31"/>
            <p:cNvSpPr txBox="1"/>
            <p:nvPr/>
          </p:nvSpPr>
          <p:spPr>
            <a:xfrm>
              <a:off x="611560" y="1835532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where </a:t>
              </a:r>
              <a:r>
                <a:rPr lang="en-US" i="1" dirty="0" smtClean="0"/>
                <a:t>m</a:t>
              </a:r>
              <a:r>
                <a:rPr lang="en-US" dirty="0" smtClean="0"/>
                <a:t> can be large           we need prior information about “where to look”.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2843808" y="2018147"/>
              <a:ext cx="288032" cy="72008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611560" y="198884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One general framework to explore this is to compute a low-rank </a:t>
            </a:r>
            <a:r>
              <a:rPr lang="en-US" dirty="0"/>
              <a:t>approximation of </a:t>
            </a:r>
            <a:r>
              <a:rPr lang="en-US" dirty="0" err="1"/>
              <a:t>Σ</a:t>
            </a:r>
            <a:r>
              <a:rPr lang="en-US" baseline="-25000" dirty="0" err="1"/>
              <a:t>m,</a:t>
            </a:r>
            <a:r>
              <a:rPr lang="en-US" baseline="-25000" dirty="0" err="1" smtClean="0"/>
              <a:t>m</a:t>
            </a:r>
            <a:r>
              <a:rPr lang="en-US" dirty="0" smtClean="0"/>
              <a:t>: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55576" y="2928661"/>
            <a:ext cx="3240360" cy="716363"/>
            <a:chOff x="1907704" y="2424605"/>
            <a:chExt cx="4104457" cy="86409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7704" y="2712637"/>
              <a:ext cx="883633" cy="372616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1088" y="2424605"/>
              <a:ext cx="3081073" cy="8640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611560" y="4097104"/>
            <a:ext cx="388843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</a:t>
            </a:r>
            <a:r>
              <a:rPr lang="en-US" i="1" baseline="-25000" dirty="0" smtClean="0"/>
              <a:t>i</a:t>
            </a:r>
            <a:r>
              <a:rPr lang="en-US" dirty="0" smtClean="0"/>
              <a:t> of size </a:t>
            </a:r>
            <a:r>
              <a:rPr lang="en-US" i="1" dirty="0" smtClean="0"/>
              <a:t>(m,1)</a:t>
            </a:r>
            <a:r>
              <a:rPr lang="en-US" dirty="0" smtClean="0"/>
              <a:t> is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α</a:t>
            </a:r>
            <a:r>
              <a:rPr lang="el-GR" i="1" baseline="-25000" dirty="0" smtClean="0"/>
              <a:t>i</a:t>
            </a:r>
            <a:r>
              <a:rPr lang="en-US" dirty="0" smtClean="0"/>
              <a:t> is the weight of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r</a:t>
            </a:r>
            <a:r>
              <a:rPr lang="en-US" dirty="0" smtClean="0"/>
              <a:t> is the rank of the approximation, or number of components.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860032" y="2636912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Advantages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32040" y="2996952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Reduce dimension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932040" y="4769394"/>
            <a:ext cx="288032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Robust across subjects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004048" y="5086776"/>
            <a:ext cx="3456384" cy="491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Drawback</a:t>
            </a:r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4644008" y="2708920"/>
            <a:ext cx="0" cy="309634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4932040" y="5445224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It is </a:t>
            </a:r>
            <a:r>
              <a:rPr lang="en-US" b="1" dirty="0" smtClean="0"/>
              <a:t>static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4932040" y="3286725"/>
            <a:ext cx="4176464" cy="1490889"/>
            <a:chOff x="5076056" y="3286725"/>
            <a:chExt cx="4176464" cy="1490889"/>
          </a:xfrm>
        </p:grpSpPr>
        <p:sp>
          <p:nvSpPr>
            <p:cNvPr id="40" name="TextBox 39"/>
            <p:cNvSpPr txBox="1"/>
            <p:nvPr/>
          </p:nvSpPr>
          <p:spPr>
            <a:xfrm>
              <a:off x="5076056" y="3286725"/>
              <a:ext cx="4176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Easy neurological interpretation as the </a:t>
              </a:r>
              <a:r>
                <a:rPr lang="en-US" b="1" dirty="0" smtClean="0"/>
                <a:t>superposition of different networks:</a:t>
              </a: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868144" y="3841507"/>
              <a:ext cx="2736304" cy="936107"/>
              <a:chOff x="5868144" y="3841507"/>
              <a:chExt cx="2736304" cy="936107"/>
            </a:xfrm>
          </p:grpSpPr>
          <p:grpSp>
            <p:nvGrpSpPr>
              <p:cNvPr id="46" name="Group 45"/>
              <p:cNvGrpSpPr/>
              <p:nvPr/>
            </p:nvGrpSpPr>
            <p:grpSpPr>
              <a:xfrm>
                <a:off x="5868144" y="3841511"/>
                <a:ext cx="696575" cy="936103"/>
                <a:chOff x="2133448" y="4542778"/>
                <a:chExt cx="1440160" cy="1885186"/>
              </a:xfrm>
            </p:grpSpPr>
            <p:pic>
              <p:nvPicPr>
                <p:cNvPr id="47" name="Picture 46" descr="DMN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77465" y="5192846"/>
                  <a:ext cx="1089264" cy="1235118"/>
                </a:xfrm>
                <a:prstGeom prst="rect">
                  <a:avLst/>
                </a:prstGeom>
              </p:spPr>
            </p:pic>
            <p:sp>
              <p:nvSpPr>
                <p:cNvPr id="48" name="TextBox 47"/>
                <p:cNvSpPr txBox="1"/>
                <p:nvPr/>
              </p:nvSpPr>
              <p:spPr>
                <a:xfrm>
                  <a:off x="2133448" y="4542778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DMN</a:t>
                  </a:r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6878177" y="3841510"/>
                <a:ext cx="696575" cy="916153"/>
                <a:chOff x="4149672" y="4542779"/>
                <a:chExt cx="1440160" cy="1845012"/>
              </a:xfrm>
            </p:grpSpPr>
            <p:pic>
              <p:nvPicPr>
                <p:cNvPr id="50" name="Picture 49" descr="Sensory_motor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93689" y="5192846"/>
                  <a:ext cx="1108039" cy="1194945"/>
                </a:xfrm>
                <a:prstGeom prst="rect">
                  <a:avLst/>
                </a:prstGeom>
              </p:spPr>
            </p:pic>
            <p:sp>
              <p:nvSpPr>
                <p:cNvPr id="51" name="TextBox 50"/>
                <p:cNvSpPr txBox="1"/>
                <p:nvPr/>
              </p:nvSpPr>
              <p:spPr>
                <a:xfrm>
                  <a:off x="4149672" y="4542779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SM</a:t>
                  </a: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7907873" y="3841507"/>
                <a:ext cx="696575" cy="915881"/>
                <a:chOff x="6350564" y="4542774"/>
                <a:chExt cx="1440160" cy="1844462"/>
              </a:xfrm>
            </p:grpSpPr>
            <p:pic>
              <p:nvPicPr>
                <p:cNvPr id="53" name="Picture 52" descr="Visual.pn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0714" y="5192844"/>
                  <a:ext cx="1168044" cy="1194392"/>
                </a:xfrm>
                <a:prstGeom prst="rect">
                  <a:avLst/>
                </a:prstGeom>
              </p:spPr>
            </p:pic>
            <p:sp>
              <p:nvSpPr>
                <p:cNvPr id="54" name="TextBox 53"/>
                <p:cNvSpPr txBox="1"/>
                <p:nvPr/>
              </p:nvSpPr>
              <p:spPr>
                <a:xfrm>
                  <a:off x="6350564" y="4542774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VIS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9417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1"/>
      <p:bldP spid="38" grpId="0"/>
      <p:bldP spid="39" grpId="0"/>
      <p:bldP spid="41" grpId="0"/>
      <p:bldP spid="42" grpId="0"/>
      <p:bldP spid="4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IPS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110826"/>
            <a:ext cx="10441160" cy="14775558"/>
          </a:xfrm>
          <a:prstGeom prst="rect">
            <a:avLst/>
          </a:prstGeom>
        </p:spPr>
      </p:pic>
      <p:pic>
        <p:nvPicPr>
          <p:cNvPr id="24" name="Picture 23" descr="GGM_ex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775" y="3294800"/>
            <a:ext cx="10119081" cy="143197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Our approach: graphical models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23</a:t>
            </a:fld>
            <a:endParaRPr lang="fr-BE"/>
          </a:p>
        </p:txBody>
      </p:sp>
      <p:sp>
        <p:nvSpPr>
          <p:cNvPr id="33" name="TextBox 32"/>
          <p:cNvSpPr txBox="1"/>
          <p:nvPr/>
        </p:nvSpPr>
        <p:spPr>
          <a:xfrm>
            <a:off x="107504" y="4086364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3568" y="1268760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Definition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1998132"/>
            <a:ext cx="360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 graphical model is defined by a set of nodes </a:t>
            </a:r>
            <a:r>
              <a:rPr lang="en-US" i="1" dirty="0" smtClean="0"/>
              <a:t>x</a:t>
            </a:r>
            <a:r>
              <a:rPr lang="en-US" dirty="0" smtClean="0"/>
              <a:t>={</a:t>
            </a:r>
            <a:r>
              <a:rPr lang="en-US" i="1" dirty="0" smtClean="0"/>
              <a:t>x</a:t>
            </a:r>
            <a:r>
              <a:rPr lang="en-US" i="1" baseline="-25000" dirty="0" smtClean="0"/>
              <a:t>1</a:t>
            </a:r>
            <a:r>
              <a:rPr lang="en-US" i="1" dirty="0" smtClean="0"/>
              <a:t>,…,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n</a:t>
            </a:r>
            <a:r>
              <a:rPr lang="en-US" dirty="0" smtClean="0"/>
              <a:t>} and edges </a:t>
            </a:r>
            <a:r>
              <a:rPr lang="en-US" dirty="0"/>
              <a:t>such </a:t>
            </a:r>
            <a:r>
              <a:rPr lang="en-US" dirty="0" smtClean="0"/>
              <a:t>that there </a:t>
            </a:r>
            <a:r>
              <a:rPr lang="en-US" dirty="0"/>
              <a:t>is </a:t>
            </a:r>
            <a:r>
              <a:rPr lang="en-US" dirty="0" smtClean="0"/>
              <a:t>an </a:t>
            </a:r>
            <a:r>
              <a:rPr lang="en-US" dirty="0"/>
              <a:t>edge between </a:t>
            </a:r>
            <a:r>
              <a:rPr lang="en-US" i="1" dirty="0" err="1"/>
              <a:t>x</a:t>
            </a:r>
            <a:r>
              <a:rPr lang="en-US" i="1" baseline="-25000" dirty="0" err="1"/>
              <a:t>k</a:t>
            </a:r>
            <a:r>
              <a:rPr lang="en-US" dirty="0"/>
              <a:t> and </a:t>
            </a:r>
            <a:r>
              <a:rPr lang="en-US" i="1" dirty="0"/>
              <a:t>x</a:t>
            </a:r>
            <a:r>
              <a:rPr lang="en-US" i="1" baseline="-25000" dirty="0"/>
              <a:t>l</a:t>
            </a:r>
            <a:r>
              <a:rPr lang="en-US" dirty="0"/>
              <a:t> if and only if:</a:t>
            </a:r>
          </a:p>
          <a:p>
            <a:pPr algn="just"/>
            <a:endParaRPr lang="en-US" dirty="0" smtClean="0"/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067944" y="1422068"/>
            <a:ext cx="0" cy="510327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12" y="3738364"/>
            <a:ext cx="3365500" cy="2667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292080" y="126876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Interpretation of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b="1" dirty="0" smtClean="0"/>
              <a:t>  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83968" y="1998132"/>
            <a:ext cx="4608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err="1"/>
              <a:t>Φ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encodes statistical 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</a:t>
            </a:r>
            <a:r>
              <a:rPr lang="en-US" dirty="0" smtClean="0"/>
              <a:t> </a:t>
            </a:r>
            <a:r>
              <a:rPr lang="en-US" dirty="0"/>
              <a:t>whereas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encodes statistical </a:t>
            </a:r>
            <a:r>
              <a:rPr lang="en-US" dirty="0"/>
              <a:t>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 </a:t>
            </a:r>
            <a:r>
              <a:rPr lang="en-US" b="1" i="1" dirty="0"/>
              <a:t>conditioned</a:t>
            </a:r>
            <a:r>
              <a:rPr lang="en-US" i="1" dirty="0"/>
              <a:t> </a:t>
            </a:r>
            <a:r>
              <a:rPr lang="en-US" dirty="0"/>
              <a:t>on all the other </a:t>
            </a:r>
            <a:r>
              <a:rPr lang="en-US" dirty="0" smtClean="0"/>
              <a:t>variables:</a:t>
            </a:r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283968" y="5157192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The corresponding graphical model is:</a:t>
            </a:r>
          </a:p>
        </p:txBody>
      </p:sp>
    </p:spTree>
    <p:extLst>
      <p:ext uri="{BB962C8B-B14F-4D97-AF65-F5344CB8AC3E}">
        <p14:creationId xmlns:p14="http://schemas.microsoft.com/office/powerpoint/2010/main" val="2773940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GM_ini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565" y="1227599"/>
            <a:ext cx="10104219" cy="14298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graphical model for fMRI data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24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899592" y="4512022"/>
            <a:ext cx="7992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We want:</a:t>
            </a:r>
          </a:p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US" dirty="0" smtClean="0"/>
              <a:t>The</a:t>
            </a:r>
            <a:r>
              <a:rPr lang="en-US" dirty="0" smtClean="0">
                <a:solidFill>
                  <a:srgbClr val="0000FF"/>
                </a:solidFill>
              </a:rPr>
              <a:t> manifest (observed)</a:t>
            </a:r>
            <a:r>
              <a:rPr lang="en-US" dirty="0" smtClean="0"/>
              <a:t> variables to be modeled as the superposition of </a:t>
            </a:r>
            <a:r>
              <a:rPr lang="en-US" b="1" dirty="0" smtClean="0"/>
              <a:t>few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latent (hidden)</a:t>
            </a:r>
            <a:r>
              <a:rPr lang="en-US" dirty="0" smtClean="0"/>
              <a:t> variables.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828600" y="1115452"/>
            <a:ext cx="4176464" cy="3177644"/>
            <a:chOff x="-972616" y="2051556"/>
            <a:chExt cx="4873671" cy="3177644"/>
          </a:xfrm>
        </p:grpSpPr>
        <p:pic>
          <p:nvPicPr>
            <p:cNvPr id="8" name="Picture 7" descr="fMRI_TC_final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2204864"/>
              <a:ext cx="3361503" cy="288032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43608" y="2051556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fMRI data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43608" y="4859868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972616" y="2555612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 smtClean="0"/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972616" y="3203684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2</a:t>
              </a:r>
              <a:endParaRPr lang="en-US" i="1" dirty="0" smtClean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972616" y="4412140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m</a:t>
              </a:r>
              <a:endParaRPr lang="en-US" i="1" dirty="0" smtClean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5" y="1619508"/>
            <a:ext cx="222994" cy="1533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334" y="2339588"/>
            <a:ext cx="245554" cy="1637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7865" y="3568040"/>
            <a:ext cx="304756" cy="14899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139952" y="111545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Which graphical model ?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4067944" y="1268760"/>
            <a:ext cx="0" cy="266429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7236296" y="377974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Manifest variables</a:t>
            </a:r>
          </a:p>
        </p:txBody>
      </p:sp>
      <p:pic>
        <p:nvPicPr>
          <p:cNvPr id="21" name="Picture 20" descr="PGM_intermedi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16" y="-457520"/>
            <a:ext cx="10252160" cy="145081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020272" y="1700808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(2) Latent variables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99592" y="5374957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Few connections within the </a:t>
            </a:r>
            <a:r>
              <a:rPr lang="en-US" dirty="0" smtClean="0">
                <a:solidFill>
                  <a:srgbClr val="0000FF"/>
                </a:solidFill>
              </a:rPr>
              <a:t>manifest</a:t>
            </a:r>
            <a:r>
              <a:rPr lang="en-US" dirty="0" smtClean="0"/>
              <a:t> variables.</a:t>
            </a:r>
          </a:p>
        </p:txBody>
      </p:sp>
      <p:pic>
        <p:nvPicPr>
          <p:cNvPr id="24" name="Picture 23" descr="PGM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53" y="-478970"/>
            <a:ext cx="10332640" cy="1462198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99592" y="5951021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 connections within the </a:t>
            </a:r>
            <a:r>
              <a:rPr lang="en-US" dirty="0" smtClean="0">
                <a:solidFill>
                  <a:srgbClr val="FF0000"/>
                </a:solidFill>
              </a:rPr>
              <a:t>latent</a:t>
            </a:r>
            <a:r>
              <a:rPr lang="en-US" dirty="0" smtClean="0"/>
              <a:t> variables.</a:t>
            </a:r>
          </a:p>
        </p:txBody>
      </p:sp>
    </p:spTree>
    <p:extLst>
      <p:ext uri="{BB962C8B-B14F-4D97-AF65-F5344CB8AC3E}">
        <p14:creationId xmlns:p14="http://schemas.microsoft.com/office/powerpoint/2010/main" val="314037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0" grpId="0"/>
      <p:bldP spid="22" grpId="0"/>
      <p:bldP spid="23" grpId="0"/>
      <p:bldP spid="2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2196752" y="1196752"/>
            <a:ext cx="14089634" cy="19938610"/>
            <a:chOff x="-2196752" y="1196752"/>
            <a:chExt cx="14089634" cy="19938610"/>
          </a:xfrm>
        </p:grpSpPr>
        <p:pic>
          <p:nvPicPr>
            <p:cNvPr id="23" name="Picture 22" descr="PSD_Schu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6752" y="1196752"/>
              <a:ext cx="14089634" cy="19938610"/>
            </a:xfrm>
            <a:prstGeom prst="rect">
              <a:avLst/>
            </a:prstGeom>
          </p:spPr>
        </p:pic>
        <p:sp>
          <p:nvSpPr>
            <p:cNvPr id="14" name="Right Arrow 13"/>
            <p:cNvSpPr/>
            <p:nvPr/>
          </p:nvSpPr>
          <p:spPr>
            <a:xfrm>
              <a:off x="1475656" y="5517232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123728" y="5301208"/>
              <a:ext cx="4968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identified inverse power spectral density should be the sum of a </a:t>
              </a:r>
              <a:r>
                <a:rPr lang="en-US" dirty="0" smtClean="0">
                  <a:solidFill>
                    <a:srgbClr val="0000FF"/>
                  </a:solidFill>
                </a:rPr>
                <a:t>sparse</a:t>
              </a:r>
              <a:r>
                <a:rPr lang="en-US" dirty="0" smtClean="0"/>
                <a:t> and a </a:t>
              </a:r>
              <a:r>
                <a:rPr lang="en-US" dirty="0" smtClean="0">
                  <a:solidFill>
                    <a:srgbClr val="FF0000"/>
                  </a:solidFill>
                </a:rPr>
                <a:t>low-rank</a:t>
              </a:r>
              <a:r>
                <a:rPr lang="en-US" dirty="0" smtClean="0"/>
                <a:t> term </a:t>
              </a:r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475656" y="4869160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PG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0685" y="-1210837"/>
            <a:ext cx="9741077" cy="13784853"/>
          </a:xfrm>
          <a:prstGeom prst="rect">
            <a:avLst/>
          </a:prstGeom>
        </p:spPr>
      </p:pic>
      <p:pic>
        <p:nvPicPr>
          <p:cNvPr id="9" name="Picture 8" descr="PSD_Block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6632" y="312336"/>
            <a:ext cx="13825536" cy="195648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</a:t>
            </a:r>
            <a:r>
              <a:rPr lang="en-US" dirty="0"/>
              <a:t>Φ</a:t>
            </a:r>
            <a:r>
              <a:rPr lang="en-US" baseline="30000" dirty="0"/>
              <a:t>-1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25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5436096" y="1459816"/>
            <a:ext cx="3600400" cy="2523768"/>
            <a:chOff x="5436096" y="1412776"/>
            <a:chExt cx="3600400" cy="2523768"/>
          </a:xfrm>
        </p:grpSpPr>
        <p:sp>
          <p:nvSpPr>
            <p:cNvPr id="4" name="TextBox 3"/>
            <p:cNvSpPr txBox="1"/>
            <p:nvPr/>
          </p:nvSpPr>
          <p:spPr>
            <a:xfrm>
              <a:off x="5436096" y="1412776"/>
              <a:ext cx="3600400" cy="2523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dirty="0" smtClean="0"/>
                <a:t>Considering: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l</a:t>
              </a:r>
              <a:r>
                <a:rPr lang="en-US" dirty="0" smtClean="0"/>
                <a:t> latent variables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m</a:t>
              </a:r>
              <a:r>
                <a:rPr lang="en-US" dirty="0" smtClean="0"/>
                <a:t> manifest variables (</a:t>
              </a:r>
              <a:r>
                <a:rPr lang="en-US" i="1" dirty="0" smtClean="0"/>
                <a:t>m&gt;&gt;l</a:t>
              </a:r>
              <a:r>
                <a:rPr lang="en-US" dirty="0" smtClean="0"/>
                <a:t>)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dirty="0" smtClean="0"/>
                <a:t>                                                           , 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814" y="2670977"/>
              <a:ext cx="3052440" cy="310295"/>
            </a:xfrm>
            <a:prstGeom prst="rect">
              <a:avLst/>
            </a:prstGeom>
          </p:spPr>
        </p:pic>
      </p:grpSp>
      <p:sp>
        <p:nvSpPr>
          <p:cNvPr id="22" name="TextBox 21"/>
          <p:cNvSpPr txBox="1"/>
          <p:nvPr/>
        </p:nvSpPr>
        <p:spPr>
          <a:xfrm>
            <a:off x="1259632" y="385088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we</a:t>
            </a:r>
            <a:r>
              <a:rPr lang="en-US" dirty="0" smtClean="0"/>
              <a:t> have: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75656" y="6039090"/>
            <a:ext cx="5760640" cy="646331"/>
            <a:chOff x="1475656" y="6039090"/>
            <a:chExt cx="5760640" cy="646331"/>
          </a:xfrm>
        </p:grpSpPr>
        <p:sp>
          <p:nvSpPr>
            <p:cNvPr id="12" name="TextBox 11"/>
            <p:cNvSpPr txBox="1"/>
            <p:nvPr/>
          </p:nvSpPr>
          <p:spPr>
            <a:xfrm>
              <a:off x="2123728" y="6039090"/>
              <a:ext cx="51125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         encodes the </a:t>
              </a:r>
              <a:r>
                <a:rPr lang="en-US" dirty="0"/>
                <a:t>weight of each </a:t>
              </a:r>
              <a:r>
                <a:rPr lang="en-US" dirty="0">
                  <a:solidFill>
                    <a:srgbClr val="FF0000"/>
                  </a:solidFill>
                </a:rPr>
                <a:t>latent</a:t>
              </a:r>
              <a:r>
                <a:rPr lang="en-US" dirty="0"/>
                <a:t> variable in each </a:t>
              </a:r>
              <a:r>
                <a:rPr lang="en-US" dirty="0">
                  <a:solidFill>
                    <a:srgbClr val="0000FF"/>
                  </a:solidFill>
                </a:rPr>
                <a:t>manifest</a:t>
              </a:r>
              <a:r>
                <a:rPr lang="en-US" dirty="0"/>
                <a:t> variable</a:t>
              </a:r>
              <a:endParaRPr lang="en-US" dirty="0" smtClean="0"/>
            </a:p>
          </p:txBody>
        </p:sp>
        <p:sp>
          <p:nvSpPr>
            <p:cNvPr id="6" name="Right Arrow 5"/>
            <p:cNvSpPr/>
            <p:nvPr/>
          </p:nvSpPr>
          <p:spPr>
            <a:xfrm>
              <a:off x="1475656" y="6165304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9712" y="6106120"/>
              <a:ext cx="516015" cy="275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796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latent components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26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539552" y="2132856"/>
            <a:ext cx="83884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en-US" sz="2000" dirty="0"/>
              <a:t>The </a:t>
            </a:r>
            <a:r>
              <a:rPr lang="en-US" sz="2000" i="1" dirty="0" err="1" smtClean="0"/>
              <a:t>i</a:t>
            </a:r>
            <a:r>
              <a:rPr lang="en-US" sz="2000" i="1" baseline="30000" dirty="0" err="1" smtClean="0"/>
              <a:t>th</a:t>
            </a:r>
            <a:r>
              <a:rPr lang="en-US" sz="2000" dirty="0" smtClean="0"/>
              <a:t> </a:t>
            </a:r>
            <a:r>
              <a:rPr lang="en-US" sz="2000" b="1" dirty="0"/>
              <a:t>latent component </a:t>
            </a:r>
            <a:r>
              <a:rPr lang="en-US" sz="2000" dirty="0"/>
              <a:t>of a graphical model, with </a:t>
            </a:r>
            <a:r>
              <a:rPr lang="en-US" sz="2000" i="1" dirty="0" err="1" smtClean="0"/>
              <a:t>i</a:t>
            </a:r>
            <a:r>
              <a:rPr lang="en-US" sz="2000" i="1" dirty="0" smtClean="0"/>
              <a:t> ≤ </a:t>
            </a:r>
            <a:r>
              <a:rPr lang="en-US" sz="2000" i="1" dirty="0" smtClean="0">
                <a:solidFill>
                  <a:srgbClr val="FF0000"/>
                </a:solidFill>
              </a:rPr>
              <a:t>l</a:t>
            </a:r>
            <a:r>
              <a:rPr lang="en-US" sz="2000" dirty="0" smtClean="0"/>
              <a:t>, </a:t>
            </a:r>
            <a:r>
              <a:rPr lang="en-US" sz="2000" dirty="0"/>
              <a:t>is the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th</a:t>
            </a:r>
            <a:r>
              <a:rPr lang="en-US" sz="2000" dirty="0" smtClean="0"/>
              <a:t> </a:t>
            </a:r>
            <a:r>
              <a:rPr lang="en-US" sz="2000" dirty="0"/>
              <a:t>column </a:t>
            </a:r>
            <a:r>
              <a:rPr lang="en-US" sz="2000" dirty="0" smtClean="0"/>
              <a:t>of                  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574" y="2511482"/>
            <a:ext cx="825173" cy="2880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5616" y="3212976"/>
            <a:ext cx="67687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/>
              <a:buChar char="•"/>
            </a:pPr>
            <a:r>
              <a:rPr lang="en-US" sz="2000" dirty="0"/>
              <a:t>It is denoted </a:t>
            </a:r>
            <a:r>
              <a:rPr lang="en-US" sz="2000" dirty="0" err="1"/>
              <a:t>γ</a:t>
            </a:r>
            <a:r>
              <a:rPr lang="en-US" sz="2000" baseline="-25000" dirty="0" err="1"/>
              <a:t>i</a:t>
            </a:r>
            <a:r>
              <a:rPr lang="en-US" sz="2000" baseline="-25000" dirty="0"/>
              <a:t>,.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), 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115616" y="3635732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1200"/>
              </a:spcAft>
              <a:buFont typeface="Arial"/>
              <a:buChar char="•"/>
            </a:pPr>
            <a:r>
              <a:rPr lang="en-US" sz="2000" dirty="0"/>
              <a:t>It is a function of </a:t>
            </a:r>
            <a:r>
              <a:rPr lang="en-US" sz="2000" dirty="0" err="1"/>
              <a:t>θ</a:t>
            </a:r>
            <a:r>
              <a:rPr lang="en-US" sz="2000" dirty="0"/>
              <a:t> when </a:t>
            </a:r>
            <a:r>
              <a:rPr lang="en-US" sz="2000" i="1" dirty="0"/>
              <a:t>p</a:t>
            </a:r>
            <a:r>
              <a:rPr lang="en-US" sz="2000" dirty="0"/>
              <a:t>&gt;0.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5616" y="4054952"/>
            <a:ext cx="7128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>
              <a:buFont typeface="Arial"/>
              <a:buChar char="•"/>
            </a:pPr>
            <a:r>
              <a:rPr lang="en-US" sz="2000" dirty="0"/>
              <a:t>When </a:t>
            </a:r>
            <a:r>
              <a:rPr lang="en-US" sz="2000" i="1" dirty="0"/>
              <a:t>m</a:t>
            </a:r>
            <a:r>
              <a:rPr lang="en-US" sz="2000" dirty="0"/>
              <a:t> is too large, and for p=1, we define </a:t>
            </a:r>
            <a:r>
              <a:rPr lang="en-US" sz="2000" dirty="0" smtClean="0"/>
              <a:t>two contributions: γ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=0) and </a:t>
            </a:r>
            <a:r>
              <a:rPr lang="en-US" sz="2000" dirty="0" err="1" smtClean="0"/>
              <a:t>γ</a:t>
            </a:r>
            <a:r>
              <a:rPr lang="en-US" sz="2000" baseline="-25000" dirty="0" smtClean="0"/>
              <a:t>π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=π).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36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2098336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optimization problem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27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3212976"/>
            <a:ext cx="792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552" y="1124744"/>
            <a:ext cx="7704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corresponding optimization is a regularized covariance selection problem </a:t>
            </a:r>
            <a:r>
              <a:rPr lang="en-US" i="1" dirty="0" smtClean="0"/>
              <a:t>(</a:t>
            </a:r>
            <a:r>
              <a:rPr lang="en-US" dirty="0" err="1" smtClean="0"/>
              <a:t>Zorzi</a:t>
            </a:r>
            <a:r>
              <a:rPr lang="en-US" dirty="0" smtClean="0"/>
              <a:t> and </a:t>
            </a:r>
            <a:r>
              <a:rPr lang="en-US" dirty="0" err="1" smtClean="0"/>
              <a:t>Sepulchre</a:t>
            </a:r>
            <a:r>
              <a:rPr lang="en-US" i="1" dirty="0" smtClean="0"/>
              <a:t>, 2015)</a:t>
            </a:r>
            <a:r>
              <a:rPr lang="en-US" dirty="0" smtClean="0"/>
              <a:t>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96136" y="198884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115616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number of (manifest)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48064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i="1" dirty="0" smtClean="0"/>
              <a:t>p </a:t>
            </a:r>
            <a:r>
              <a:rPr lang="en-US" b="1" dirty="0"/>
              <a:t>is the number of lags considered,</a:t>
            </a:r>
            <a:r>
              <a:rPr lang="en-US" i="1" dirty="0"/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5616" y="3861048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 </a:t>
            </a:r>
            <a:r>
              <a:rPr lang="en-US" dirty="0"/>
              <a:t>is a matrix containing the sample covariance lags      ,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5616" y="4149080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nl-BE" dirty="0"/>
              <a:t>the weighting parameters</a:t>
            </a:r>
            <a:r>
              <a:rPr lang="nl-BE" i="1" dirty="0"/>
              <a:t> </a:t>
            </a:r>
            <a:r>
              <a:rPr lang="el-GR" i="1" dirty="0">
                <a:solidFill>
                  <a:srgbClr val="0000FF"/>
                </a:solidFill>
              </a:rPr>
              <a:t>γ</a:t>
            </a:r>
            <a:r>
              <a:rPr lang="en-US" i="1" dirty="0"/>
              <a:t>&gt;0 and </a:t>
            </a:r>
            <a:r>
              <a:rPr lang="en-US" i="1" dirty="0" err="1">
                <a:solidFill>
                  <a:srgbClr val="FF0000"/>
                </a:solidFill>
              </a:rPr>
              <a:t>λ</a:t>
            </a:r>
            <a:r>
              <a:rPr lang="en-US" i="1" dirty="0"/>
              <a:t>&gt;0 </a:t>
            </a:r>
            <a:r>
              <a:rPr lang="en-US" b="1" dirty="0"/>
              <a:t>enforce sparse S and low-rank L.</a:t>
            </a:r>
            <a:r>
              <a:rPr lang="en-US" b="1" i="1" dirty="0"/>
              <a:t> 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242" y="3894572"/>
            <a:ext cx="288032" cy="2810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7584" y="4581128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Solved </a:t>
            </a:r>
            <a:r>
              <a:rPr lang="en-US" dirty="0" smtClean="0"/>
              <a:t>using </a:t>
            </a:r>
            <a:r>
              <a:rPr lang="en-US" dirty="0"/>
              <a:t>the Alternating Direction Method of Multipliers (ADMM - </a:t>
            </a:r>
            <a:r>
              <a:rPr lang="en-US" i="1" dirty="0"/>
              <a:t>Boyd et al., 2011</a:t>
            </a:r>
            <a:r>
              <a:rPr lang="en-US" dirty="0"/>
              <a:t>) in order to </a:t>
            </a:r>
            <a:r>
              <a:rPr lang="en-US" dirty="0" smtClean="0"/>
              <a:t>decouple the </a:t>
            </a:r>
            <a:r>
              <a:rPr lang="en-US" dirty="0" smtClean="0">
                <a:solidFill>
                  <a:srgbClr val="0000FF"/>
                </a:solidFill>
              </a:rPr>
              <a:t>sparse </a:t>
            </a:r>
            <a:r>
              <a:rPr lang="en-US" dirty="0" smtClean="0"/>
              <a:t>and </a:t>
            </a:r>
            <a:r>
              <a:rPr lang="en-US" dirty="0">
                <a:solidFill>
                  <a:srgbClr val="FF0000"/>
                </a:solidFill>
              </a:rPr>
              <a:t>low-</a:t>
            </a:r>
            <a:r>
              <a:rPr lang="en-US" dirty="0" smtClean="0">
                <a:solidFill>
                  <a:srgbClr val="FF0000"/>
                </a:solidFill>
              </a:rPr>
              <a:t>rank</a:t>
            </a:r>
            <a:r>
              <a:rPr lang="en-US" dirty="0" smtClean="0"/>
              <a:t> constraints: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67744" y="5686516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low-rank</a:t>
            </a:r>
            <a:r>
              <a:rPr lang="en-US" dirty="0"/>
              <a:t> constraints is detailed in 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267744" y="5133013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 algn="just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</a:rPr>
              <a:t>sparse</a:t>
            </a:r>
            <a:r>
              <a:rPr lang="en-US" dirty="0"/>
              <a:t> constraint reduces to a separate problem solved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, </a:t>
            </a:r>
            <a:r>
              <a:rPr lang="en-US" i="1" dirty="0" smtClean="0"/>
              <a:t>2010</a:t>
            </a:r>
            <a:endParaRPr lang="en-US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827584" y="6106070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387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4" grpId="0"/>
      <p:bldP spid="7" grpId="0"/>
      <p:bldP spid="16" grpId="0"/>
      <p:bldP spid="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28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pic>
        <p:nvPicPr>
          <p:cNvPr id="6" name="Picture 5" descr="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56" y="2132856"/>
            <a:ext cx="4864100" cy="28829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253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29</a:t>
            </a:fld>
            <a:endParaRPr lang="fr-BE"/>
          </a:p>
        </p:txBody>
      </p:sp>
      <p:sp>
        <p:nvSpPr>
          <p:cNvPr id="5" name="Right Arrow 4"/>
          <p:cNvSpPr/>
          <p:nvPr/>
        </p:nvSpPr>
        <p:spPr>
          <a:xfrm>
            <a:off x="1043608" y="602128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19672" y="5517232"/>
            <a:ext cx="633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dynamic case, one single latent component is identified that also encodes spectral information of the dataset.</a:t>
            </a:r>
          </a:p>
        </p:txBody>
      </p:sp>
      <p:pic>
        <p:nvPicPr>
          <p:cNvPr id="8" name="Picture 7" descr="table_same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040321"/>
            <a:ext cx="7429337" cy="45765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18577" y="595204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76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anatomical </a:t>
            </a:r>
            <a:r>
              <a:rPr lang="en-US" dirty="0"/>
              <a:t>i</a:t>
            </a:r>
            <a:r>
              <a:rPr lang="en-US" dirty="0" smtClean="0"/>
              <a:t>nformation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</a:t>
            </a:fld>
            <a:endParaRPr lang="fr-BE"/>
          </a:p>
        </p:txBody>
      </p:sp>
      <p:pic>
        <p:nvPicPr>
          <p:cNvPr id="4" name="Picture 3" descr="Brain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9" y="2636912"/>
            <a:ext cx="2561911" cy="201622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2411760" y="2276872"/>
            <a:ext cx="3672408" cy="2232248"/>
            <a:chOff x="2411760" y="2276872"/>
            <a:chExt cx="3672408" cy="2232248"/>
          </a:xfrm>
        </p:grpSpPr>
        <p:sp>
          <p:nvSpPr>
            <p:cNvPr id="39" name="Right Arrow 38"/>
            <p:cNvSpPr/>
            <p:nvPr/>
          </p:nvSpPr>
          <p:spPr>
            <a:xfrm>
              <a:off x="2555776" y="3501008"/>
              <a:ext cx="288032" cy="47620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 descr="brain_anatomy.jp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87824" y="2636912"/>
              <a:ext cx="2630737" cy="187220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2411760" y="2276872"/>
              <a:ext cx="367240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Anatomical data (e.g. DWI)</a:t>
              </a: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796136" y="2276872"/>
            <a:ext cx="3672408" cy="2555413"/>
            <a:chOff x="5796136" y="2276872"/>
            <a:chExt cx="3672408" cy="2555413"/>
          </a:xfrm>
        </p:grpSpPr>
        <p:sp>
          <p:nvSpPr>
            <p:cNvPr id="37" name="Right Arrow 36"/>
            <p:cNvSpPr/>
            <p:nvPr/>
          </p:nvSpPr>
          <p:spPr>
            <a:xfrm>
              <a:off x="5868144" y="3501008"/>
              <a:ext cx="288032" cy="47620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10" descr="SC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16790" y="2636912"/>
              <a:ext cx="1887658" cy="1887658"/>
            </a:xfrm>
            <a:prstGeom prst="rect">
              <a:avLst/>
            </a:prstGeom>
          </p:spPr>
        </p:pic>
        <p:sp>
          <p:nvSpPr>
            <p:cNvPr id="42" name="TextBox 41"/>
            <p:cNvSpPr txBox="1"/>
            <p:nvPr/>
          </p:nvSpPr>
          <p:spPr>
            <a:xfrm>
              <a:off x="5796136" y="2276872"/>
              <a:ext cx="367240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Structural connectivity (SC) matrix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 rot="16200000">
              <a:off x="5723947" y="3393685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6948264" y="4509120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3789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30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395536" y="1412776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17 healthy volunteers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Functional (fMRI) data acquired during rest in 90 regions of interest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If principal component analysis is applied, we recover the three following networks:</a:t>
            </a:r>
          </a:p>
        </p:txBody>
      </p:sp>
      <p:pic>
        <p:nvPicPr>
          <p:cNvPr id="6" name="Picture 5" descr="Three_nets2_co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44" y="2636912"/>
            <a:ext cx="6299200" cy="25146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56136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457998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subject, we compute the optimal S+L model and corresponding </a:t>
            </a:r>
            <a:r>
              <a:rPr lang="en-US" b="1" dirty="0" smtClean="0"/>
              <a:t>latent components</a:t>
            </a:r>
            <a:r>
              <a:rPr lang="en-US" dirty="0" smtClean="0"/>
              <a:t> for p=1 (dynamic case)</a:t>
            </a:r>
            <a:r>
              <a:rPr lang="en-US" b="1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30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31</a:t>
            </a:fld>
            <a:endParaRPr lang="fr-BE"/>
          </a:p>
        </p:txBody>
      </p:sp>
      <p:pic>
        <p:nvPicPr>
          <p:cNvPr id="4" name="Picture 3" descr="Dyn_networks2_co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535" y="1556792"/>
            <a:ext cx="6299200" cy="2336800"/>
          </a:xfrm>
          <a:prstGeom prst="rect">
            <a:avLst/>
          </a:prstGeom>
        </p:spPr>
      </p:pic>
      <p:sp>
        <p:nvSpPr>
          <p:cNvPr id="5" name="Right Arrow 4"/>
          <p:cNvSpPr/>
          <p:nvPr/>
        </p:nvSpPr>
        <p:spPr>
          <a:xfrm>
            <a:off x="1331640" y="458112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23728" y="4437112"/>
            <a:ext cx="58326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Among the 10 to 12 latent components identified: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Visual network is identified in 14 out of 17 subjects in a single latent component,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DMN and EXN are identified in 12 out of 17 subjects, almost each time coupled to each other within a same latent component.</a:t>
            </a:r>
          </a:p>
          <a:p>
            <a:pPr marL="285750" indent="-285750" algn="just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806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32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899592" y="4980945"/>
            <a:ext cx="7920880" cy="14003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sz="1600" dirty="0" smtClean="0"/>
              <a:t>For more details, see:</a:t>
            </a:r>
          </a:p>
          <a:p>
            <a:pPr algn="just"/>
            <a:r>
              <a:rPr lang="en-US" sz="1600" dirty="0"/>
              <a:t>R. </a:t>
            </a:r>
            <a:r>
              <a:rPr lang="en-US" sz="1600" dirty="0" err="1"/>
              <a:t>Liégeois</a:t>
            </a:r>
            <a:r>
              <a:rPr lang="en-US" sz="1600" dirty="0"/>
              <a:t>, B. Mishra, M. </a:t>
            </a:r>
            <a:r>
              <a:rPr lang="en-US" sz="1600" dirty="0" err="1"/>
              <a:t>Zorzi</a:t>
            </a:r>
            <a:r>
              <a:rPr lang="en-US" sz="1600" dirty="0"/>
              <a:t>, and R. </a:t>
            </a:r>
            <a:r>
              <a:rPr lang="en-US" sz="1600" dirty="0" err="1"/>
              <a:t>Sepulchre</a:t>
            </a:r>
            <a:r>
              <a:rPr lang="en-US" sz="1600" dirty="0"/>
              <a:t>. </a:t>
            </a:r>
            <a:r>
              <a:rPr lang="en-US" sz="1600" i="1" dirty="0"/>
              <a:t>Sparse plus low-rank autoregressive identification in neuroimaging time series.</a:t>
            </a:r>
            <a:r>
              <a:rPr lang="en-US" sz="1600" dirty="0"/>
              <a:t> </a:t>
            </a:r>
            <a:r>
              <a:rPr lang="en-US" sz="1600" dirty="0" smtClean="0"/>
              <a:t>54th </a:t>
            </a:r>
            <a:r>
              <a:rPr lang="en-US" sz="1600" dirty="0"/>
              <a:t>IEEE </a:t>
            </a:r>
            <a:r>
              <a:rPr lang="en-US" sz="1600" b="1" dirty="0"/>
              <a:t>Conference on Decision and Control</a:t>
            </a:r>
            <a:r>
              <a:rPr lang="en-US" sz="1600" dirty="0"/>
              <a:t>, Osaka, December 2015</a:t>
            </a:r>
            <a:r>
              <a:rPr lang="en-US" sz="1600" dirty="0" smtClean="0"/>
              <a:t>. </a:t>
            </a:r>
            <a:endParaRPr lang="en-US" sz="1600" dirty="0"/>
          </a:p>
          <a:p>
            <a:pPr algn="just"/>
            <a:endParaRPr lang="en-US" sz="1600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899592" y="1519331"/>
            <a:ext cx="7920880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spcAft>
                <a:spcPts val="4200"/>
              </a:spcAft>
              <a:buFont typeface="+mj-lt"/>
              <a:buAutoNum type="arabicPeriod"/>
            </a:pPr>
            <a:r>
              <a:rPr lang="en-US" dirty="0" smtClean="0"/>
              <a:t>Using the </a:t>
            </a:r>
            <a:r>
              <a:rPr lang="en-US" b="1" dirty="0" smtClean="0"/>
              <a:t>ADMM</a:t>
            </a:r>
            <a:r>
              <a:rPr lang="en-US" dirty="0" smtClean="0"/>
              <a:t> framework, we efficiently solve the </a:t>
            </a:r>
            <a:r>
              <a:rPr lang="en-US" dirty="0" smtClean="0">
                <a:solidFill>
                  <a:srgbClr val="0000FF"/>
                </a:solidFill>
              </a:rPr>
              <a:t>S</a:t>
            </a:r>
            <a:r>
              <a:rPr lang="en-US" dirty="0" smtClean="0"/>
              <a:t>+</a:t>
            </a:r>
            <a:r>
              <a:rPr lang="en-US" dirty="0" smtClean="0">
                <a:solidFill>
                  <a:srgbClr val="FF0000"/>
                </a:solidFill>
              </a:rPr>
              <a:t>L</a:t>
            </a:r>
            <a:r>
              <a:rPr lang="en-US" dirty="0" smtClean="0"/>
              <a:t> </a:t>
            </a:r>
            <a:r>
              <a:rPr lang="en-US" b="1" dirty="0" smtClean="0"/>
              <a:t>graphical model</a:t>
            </a:r>
            <a:r>
              <a:rPr lang="en-US" dirty="0" smtClean="0"/>
              <a:t> identification problem.</a:t>
            </a:r>
          </a:p>
          <a:p>
            <a:pPr marL="342900" indent="-342900" algn="just">
              <a:spcAft>
                <a:spcPts val="4200"/>
              </a:spcAft>
              <a:buFont typeface="+mj-lt"/>
              <a:buAutoNum type="arabicPeriod"/>
            </a:pPr>
            <a:r>
              <a:rPr lang="en-US" b="1" dirty="0" smtClean="0"/>
              <a:t>Dynamic latent components </a:t>
            </a:r>
            <a:r>
              <a:rPr lang="en-US" dirty="0" smtClean="0"/>
              <a:t>recover </a:t>
            </a:r>
            <a:r>
              <a:rPr lang="en-US" b="1" i="1" dirty="0" err="1" smtClean="0"/>
              <a:t>spatio</a:t>
            </a:r>
            <a:r>
              <a:rPr lang="en-US" b="1" i="1" dirty="0" smtClean="0"/>
              <a:t>-temporal </a:t>
            </a:r>
            <a:r>
              <a:rPr lang="en-US" dirty="0" smtClean="0"/>
              <a:t>properties of the original time series.</a:t>
            </a:r>
          </a:p>
          <a:p>
            <a:pPr marL="342900" indent="-342900" algn="just">
              <a:spcAft>
                <a:spcPts val="4200"/>
              </a:spcAft>
              <a:buFont typeface="+mj-lt"/>
              <a:buAutoNum type="arabicPeriod"/>
            </a:pPr>
            <a:r>
              <a:rPr lang="en-US" dirty="0" smtClean="0"/>
              <a:t>Novel characterization </a:t>
            </a:r>
            <a:r>
              <a:rPr lang="en-US" dirty="0"/>
              <a:t>of </a:t>
            </a:r>
            <a:r>
              <a:rPr lang="en-US" dirty="0" smtClean="0"/>
              <a:t>the </a:t>
            </a:r>
            <a:r>
              <a:rPr lang="en-US" dirty="0"/>
              <a:t>interplay between </a:t>
            </a:r>
            <a:r>
              <a:rPr lang="en-US" dirty="0" smtClean="0"/>
              <a:t>the DMN and the EXN. </a:t>
            </a:r>
            <a:endParaRPr lang="en-US" dirty="0"/>
          </a:p>
          <a:p>
            <a:pPr marL="342900" indent="-342900" algn="just">
              <a:spcAft>
                <a:spcPts val="4200"/>
              </a:spcAft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46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Outline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47664" y="1772816"/>
            <a:ext cx="6192688" cy="3960440"/>
          </a:xfrm>
        </p:spPr>
        <p:txBody>
          <a:bodyPr/>
          <a:lstStyle/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Role of anatomy in functional connectivity fluctuations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First markers of dynamical functional connectivity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New dynamical framework for analyzing functional connectivity 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b="1" dirty="0" smtClean="0"/>
              <a:t>Perspectives and 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>
                <a:latin typeface="+mn-lt"/>
              </a:rPr>
              <a:pPr/>
              <a:t>33</a:t>
            </a:fld>
            <a:endParaRPr lang="fr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11849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PSD_Block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00608" y="1484784"/>
            <a:ext cx="12422484" cy="1757938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34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179512" y="1268760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1.   The </a:t>
            </a:r>
            <a:r>
              <a:rPr lang="en-US" dirty="0"/>
              <a:t>interplay between </a:t>
            </a:r>
            <a:r>
              <a:rPr lang="en-US" b="1" dirty="0"/>
              <a:t>anatomy</a:t>
            </a:r>
            <a:r>
              <a:rPr lang="en-US" dirty="0"/>
              <a:t> and </a:t>
            </a:r>
            <a:r>
              <a:rPr lang="en-US" b="1" dirty="0"/>
              <a:t>function </a:t>
            </a:r>
            <a:r>
              <a:rPr lang="en-US" dirty="0"/>
              <a:t>is essential to understand brain dynamics.</a:t>
            </a:r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230828" y="1835532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 smtClean="0"/>
              <a:t>2.   </a:t>
            </a:r>
            <a:r>
              <a:rPr lang="en-US" b="1" dirty="0" smtClean="0"/>
              <a:t>Dynamical</a:t>
            </a:r>
            <a:r>
              <a:rPr lang="en-US" dirty="0" smtClean="0"/>
              <a:t> </a:t>
            </a:r>
            <a:r>
              <a:rPr lang="en-US" dirty="0"/>
              <a:t>models of connectivity </a:t>
            </a:r>
            <a:r>
              <a:rPr lang="en-US" b="1" dirty="0"/>
              <a:t>generalize</a:t>
            </a:r>
            <a:r>
              <a:rPr lang="en-US" dirty="0"/>
              <a:t> classical (static) measures of connectivity.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51520" y="2420888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/>
              <a:t>3</a:t>
            </a:r>
            <a:r>
              <a:rPr lang="en-US" dirty="0" smtClean="0"/>
              <a:t>.   </a:t>
            </a:r>
            <a:r>
              <a:rPr lang="en-US" b="1" dirty="0" smtClean="0"/>
              <a:t>Latent components</a:t>
            </a:r>
            <a:r>
              <a:rPr lang="en-US" dirty="0" smtClean="0"/>
              <a:t> of graphical models capture a </a:t>
            </a:r>
            <a:r>
              <a:rPr lang="en-US" b="1" dirty="0" smtClean="0"/>
              <a:t>spatiotemporal</a:t>
            </a:r>
            <a:r>
              <a:rPr lang="en-US" dirty="0" smtClean="0"/>
              <a:t> subspace of variation.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971600" y="4005064"/>
            <a:ext cx="6984776" cy="2219329"/>
            <a:chOff x="1619672" y="4941168"/>
            <a:chExt cx="5652120" cy="1355233"/>
          </a:xfrm>
        </p:grpSpPr>
        <p:pic>
          <p:nvPicPr>
            <p:cNvPr id="10" name="Picture 9" descr="PSD_1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19672" y="4941168"/>
              <a:ext cx="5652120" cy="1355233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3059832" y="5335769"/>
              <a:ext cx="39604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≈ </a:t>
              </a:r>
              <a:r>
                <a:rPr lang="en-US" i="1" dirty="0" smtClean="0"/>
                <a:t>R</a:t>
              </a:r>
              <a:r>
                <a:rPr lang="en-US" i="1" baseline="-25000" dirty="0" smtClean="0"/>
                <a:t>0 </a:t>
              </a:r>
              <a:r>
                <a:rPr lang="en-US" i="1" dirty="0" smtClean="0"/>
                <a:t> 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474600" y="5283276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.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960848" y="5338004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+ </a:t>
              </a:r>
              <a:r>
                <a:rPr lang="en-US" i="1" dirty="0" smtClean="0"/>
                <a:t>R</a:t>
              </a:r>
              <a:r>
                <a:rPr lang="en-US" i="1" baseline="-25000" dirty="0" smtClean="0"/>
                <a:t>1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364088" y="5283928"/>
              <a:ext cx="6480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.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195736" y="3356992"/>
            <a:ext cx="4824536" cy="2994273"/>
            <a:chOff x="4283968" y="2195572"/>
            <a:chExt cx="4824536" cy="2994273"/>
          </a:xfrm>
        </p:grpSpPr>
        <p:grpSp>
          <p:nvGrpSpPr>
            <p:cNvPr id="16" name="Group 15"/>
            <p:cNvGrpSpPr/>
            <p:nvPr/>
          </p:nvGrpSpPr>
          <p:grpSpPr>
            <a:xfrm>
              <a:off x="4283968" y="2780928"/>
              <a:ext cx="4824536" cy="2408917"/>
              <a:chOff x="4355976" y="4007544"/>
              <a:chExt cx="4824536" cy="2408917"/>
            </a:xfrm>
          </p:grpSpPr>
          <p:pic>
            <p:nvPicPr>
              <p:cNvPr id="18" name="Picture 17" descr="Rt.pdf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84712" y="4007544"/>
                <a:ext cx="4495800" cy="2159000"/>
              </a:xfrm>
              <a:prstGeom prst="rect">
                <a:avLst/>
              </a:prstGeom>
            </p:spPr>
          </p:pic>
          <p:sp>
            <p:nvSpPr>
              <p:cNvPr id="19" name="TextBox 18"/>
              <p:cNvSpPr txBox="1"/>
              <p:nvPr/>
            </p:nvSpPr>
            <p:spPr>
              <a:xfrm>
                <a:off x="5940152" y="6093296"/>
                <a:ext cx="201622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Time (sec)</a:t>
                </a:r>
              </a:p>
            </p:txBody>
          </p:sp>
          <p:pic>
            <p:nvPicPr>
              <p:cNvPr id="20" name="Picture 19"/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6200000">
                <a:off x="4195493" y="4915839"/>
                <a:ext cx="617860" cy="296894"/>
              </a:xfrm>
              <a:prstGeom prst="rect">
                <a:avLst/>
              </a:prstGeom>
            </p:spPr>
          </p:pic>
        </p:grpSp>
        <p:sp>
          <p:nvSpPr>
            <p:cNvPr id="17" name="TextBox 16"/>
            <p:cNvSpPr txBox="1"/>
            <p:nvPr/>
          </p:nvSpPr>
          <p:spPr>
            <a:xfrm>
              <a:off x="5436096" y="2195572"/>
              <a:ext cx="28083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FC(t)-SC link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4987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Perspectives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35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467544" y="1916832"/>
            <a:ext cx="88569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   Explore </a:t>
            </a:r>
            <a:r>
              <a:rPr lang="en-US" dirty="0"/>
              <a:t>the </a:t>
            </a:r>
            <a:r>
              <a:rPr lang="en-US" b="1" dirty="0"/>
              <a:t>anatomical</a:t>
            </a:r>
            <a:r>
              <a:rPr lang="en-US" dirty="0"/>
              <a:t> and </a:t>
            </a:r>
            <a:r>
              <a:rPr lang="en-US" b="1" dirty="0"/>
              <a:t>functional</a:t>
            </a:r>
            <a:r>
              <a:rPr lang="en-US" dirty="0"/>
              <a:t> counterparts of </a:t>
            </a:r>
            <a:r>
              <a:rPr lang="en-US" b="1" dirty="0"/>
              <a:t>consciousness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67544" y="4149080"/>
            <a:ext cx="8280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3000"/>
              </a:spcAft>
            </a:pPr>
            <a:r>
              <a:rPr lang="en-US" dirty="0"/>
              <a:t>3</a:t>
            </a:r>
            <a:r>
              <a:rPr lang="en-US" dirty="0" smtClean="0"/>
              <a:t>.   Establish </a:t>
            </a:r>
            <a:r>
              <a:rPr lang="en-US" dirty="0"/>
              <a:t>a </a:t>
            </a:r>
            <a:r>
              <a:rPr lang="en-US" b="1" dirty="0"/>
              <a:t>mathematical link </a:t>
            </a:r>
            <a:r>
              <a:rPr lang="en-US" dirty="0"/>
              <a:t>between </a:t>
            </a:r>
            <a:r>
              <a:rPr lang="en-US" b="1" dirty="0"/>
              <a:t>latent components </a:t>
            </a:r>
            <a:r>
              <a:rPr lang="en-US" dirty="0"/>
              <a:t>and </a:t>
            </a:r>
            <a:r>
              <a:rPr lang="en-US" b="1" dirty="0" smtClean="0"/>
              <a:t>component                 </a:t>
            </a:r>
            <a:r>
              <a:rPr lang="en-US" b="1" dirty="0" smtClean="0">
                <a:solidFill>
                  <a:schemeClr val="accent1"/>
                </a:solidFill>
              </a:rPr>
              <a:t>t</a:t>
            </a:r>
            <a:r>
              <a:rPr lang="en-US" b="1" dirty="0" smtClean="0"/>
              <a:t>     analysis </a:t>
            </a:r>
            <a:r>
              <a:rPr lang="en-US" dirty="0" smtClean="0"/>
              <a:t>which </a:t>
            </a:r>
            <a:r>
              <a:rPr lang="en-US" dirty="0"/>
              <a:t>could lead to “</a:t>
            </a:r>
            <a:r>
              <a:rPr lang="en-US" b="1" dirty="0"/>
              <a:t>dynamical </a:t>
            </a:r>
            <a:r>
              <a:rPr lang="en-US" dirty="0"/>
              <a:t>component analysis”.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7544" y="2987660"/>
            <a:ext cx="8856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2.   Include </a:t>
            </a:r>
            <a:r>
              <a:rPr lang="en-US" b="1" dirty="0"/>
              <a:t>specific information </a:t>
            </a:r>
            <a:r>
              <a:rPr lang="en-US" dirty="0"/>
              <a:t>about the nature of the fMRI signal.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70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  <p:sp>
        <p:nvSpPr>
          <p:cNvPr id="4" name="TextBox 3"/>
          <p:cNvSpPr txBox="1"/>
          <p:nvPr/>
        </p:nvSpPr>
        <p:spPr>
          <a:xfrm>
            <a:off x="2267744" y="724634"/>
            <a:ext cx="460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Thank</a:t>
            </a:r>
            <a:r>
              <a:rPr lang="en-US" sz="2000" dirty="0" smtClean="0"/>
              <a:t> </a:t>
            </a:r>
            <a:r>
              <a:rPr lang="en-US" sz="2000" b="1" dirty="0" smtClean="0"/>
              <a:t>you</a:t>
            </a:r>
          </a:p>
        </p:txBody>
      </p:sp>
      <p:pic>
        <p:nvPicPr>
          <p:cNvPr id="5" name="Picture 4" descr="my_cov_final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188640"/>
            <a:ext cx="1440160" cy="138454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39552" y="2050970"/>
            <a:ext cx="194421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My colleagues,</a:t>
            </a:r>
          </a:p>
          <a:p>
            <a:endParaRPr lang="en-US" dirty="0" smtClean="0"/>
          </a:p>
          <a:p>
            <a:r>
              <a:rPr lang="en-US" dirty="0" err="1" smtClean="0"/>
              <a:t>Bamdev</a:t>
            </a:r>
            <a:r>
              <a:rPr lang="en-US" dirty="0" smtClean="0"/>
              <a:t> Mishra</a:t>
            </a:r>
          </a:p>
          <a:p>
            <a:r>
              <a:rPr lang="en-US" dirty="0" err="1"/>
              <a:t>Mattia</a:t>
            </a:r>
            <a:r>
              <a:rPr lang="en-US" dirty="0"/>
              <a:t> </a:t>
            </a:r>
            <a:r>
              <a:rPr lang="en-US" dirty="0" err="1" smtClean="0"/>
              <a:t>Zorzi</a:t>
            </a:r>
            <a:endParaRPr lang="en-US" dirty="0" smtClean="0"/>
          </a:p>
          <a:p>
            <a:r>
              <a:rPr lang="en-US" dirty="0" smtClean="0"/>
              <a:t>Julie </a:t>
            </a:r>
            <a:r>
              <a:rPr lang="en-US" dirty="0" err="1" smtClean="0"/>
              <a:t>Dethier</a:t>
            </a:r>
            <a:endParaRPr lang="en-US" dirty="0"/>
          </a:p>
          <a:p>
            <a:r>
              <a:rPr lang="en-US" dirty="0" err="1"/>
              <a:t>Alexandre</a:t>
            </a:r>
            <a:r>
              <a:rPr lang="en-US" dirty="0"/>
              <a:t> </a:t>
            </a:r>
            <a:r>
              <a:rPr lang="en-US" dirty="0" err="1"/>
              <a:t>Mauroy</a:t>
            </a:r>
            <a:endParaRPr lang="en-US" dirty="0"/>
          </a:p>
          <a:p>
            <a:r>
              <a:rPr lang="en-US" dirty="0"/>
              <a:t>Guillaume </a:t>
            </a:r>
            <a:r>
              <a:rPr lang="en-US" dirty="0" err="1" smtClean="0"/>
              <a:t>Drion</a:t>
            </a:r>
            <a:endParaRPr lang="en-US" dirty="0" smtClean="0"/>
          </a:p>
          <a:p>
            <a:r>
              <a:rPr lang="en-US" dirty="0" err="1" smtClean="0"/>
              <a:t>Fulvio</a:t>
            </a:r>
            <a:r>
              <a:rPr lang="en-US" dirty="0" smtClean="0"/>
              <a:t> </a:t>
            </a:r>
            <a:r>
              <a:rPr lang="en-US" dirty="0" err="1" smtClean="0"/>
              <a:t>Forni</a:t>
            </a:r>
            <a:endParaRPr lang="en-US" dirty="0" smtClean="0"/>
          </a:p>
          <a:p>
            <a:r>
              <a:rPr lang="en-US" dirty="0" smtClean="0"/>
              <a:t>Pierre </a:t>
            </a:r>
            <a:r>
              <a:rPr lang="en-US" dirty="0" err="1" smtClean="0"/>
              <a:t>Sacré</a:t>
            </a:r>
            <a:endParaRPr lang="en-US" dirty="0" smtClean="0"/>
          </a:p>
          <a:p>
            <a:r>
              <a:rPr lang="en-US" dirty="0" smtClean="0"/>
              <a:t>Laura </a:t>
            </a:r>
            <a:r>
              <a:rPr lang="en-US" dirty="0" err="1" smtClean="0"/>
              <a:t>Trotta</a:t>
            </a:r>
            <a:endParaRPr lang="en-US" dirty="0" smtClean="0"/>
          </a:p>
          <a:p>
            <a:r>
              <a:rPr lang="en-US" dirty="0" err="1" smtClean="0"/>
              <a:t>Alessio</a:t>
            </a:r>
            <a:r>
              <a:rPr lang="en-US" dirty="0" smtClean="0"/>
              <a:t> </a:t>
            </a:r>
            <a:r>
              <a:rPr lang="en-US" dirty="0" err="1" smtClean="0"/>
              <a:t>Franci</a:t>
            </a: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876256" y="2050970"/>
            <a:ext cx="20162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and office mates.</a:t>
            </a:r>
          </a:p>
          <a:p>
            <a:endParaRPr lang="en-US" dirty="0" smtClean="0"/>
          </a:p>
          <a:p>
            <a:r>
              <a:rPr lang="en-US" dirty="0" smtClean="0"/>
              <a:t>Marie </a:t>
            </a:r>
            <a:r>
              <a:rPr lang="en-US" dirty="0" err="1" smtClean="0"/>
              <a:t>Wehenkel</a:t>
            </a:r>
            <a:endParaRPr lang="en-US" dirty="0" smtClean="0"/>
          </a:p>
          <a:p>
            <a:r>
              <a:rPr lang="en-US" dirty="0"/>
              <a:t>Anne Collard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7" name="TextBox 6"/>
          <p:cNvSpPr txBox="1"/>
          <p:nvPr/>
        </p:nvSpPr>
        <p:spPr>
          <a:xfrm>
            <a:off x="4716016" y="2050970"/>
            <a:ext cx="223224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at Montefiore,</a:t>
            </a:r>
          </a:p>
          <a:p>
            <a:endParaRPr lang="en-US" dirty="0" smtClean="0"/>
          </a:p>
          <a:p>
            <a:r>
              <a:rPr lang="en-US" dirty="0" err="1" smtClean="0"/>
              <a:t>Ramouna</a:t>
            </a:r>
            <a:r>
              <a:rPr lang="en-US" dirty="0" smtClean="0"/>
              <a:t> </a:t>
            </a:r>
            <a:r>
              <a:rPr lang="en-US" dirty="0" err="1" smtClean="0"/>
              <a:t>Fouladi</a:t>
            </a:r>
            <a:endParaRPr lang="en-US" dirty="0" smtClean="0"/>
          </a:p>
          <a:p>
            <a:r>
              <a:rPr lang="en-US" dirty="0" smtClean="0"/>
              <a:t>François Van </a:t>
            </a:r>
            <a:r>
              <a:rPr lang="en-US" dirty="0" err="1" smtClean="0"/>
              <a:t>Lishout</a:t>
            </a:r>
            <a:endParaRPr lang="en-US" dirty="0" smtClean="0"/>
          </a:p>
          <a:p>
            <a:r>
              <a:rPr lang="en-US" dirty="0"/>
              <a:t>Kirill </a:t>
            </a:r>
            <a:r>
              <a:rPr lang="en-US" dirty="0" err="1"/>
              <a:t>Bessonov</a:t>
            </a:r>
            <a:endParaRPr lang="en-US" dirty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2555776" y="2050970"/>
            <a:ext cx="223224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at CRC/CSG,</a:t>
            </a:r>
          </a:p>
          <a:p>
            <a:endParaRPr lang="en-US" dirty="0" smtClean="0"/>
          </a:p>
          <a:p>
            <a:r>
              <a:rPr lang="en-US" b="1" dirty="0" smtClean="0"/>
              <a:t>&gt;&gt;Enrico </a:t>
            </a:r>
            <a:r>
              <a:rPr lang="en-US" b="1" dirty="0" err="1" smtClean="0"/>
              <a:t>Amico</a:t>
            </a:r>
            <a:r>
              <a:rPr lang="en-US" b="1" dirty="0" smtClean="0">
                <a:sym typeface="Wingdings"/>
              </a:rPr>
              <a:t></a:t>
            </a:r>
            <a:r>
              <a:rPr lang="en-US" b="1" dirty="0" smtClean="0"/>
              <a:t>&lt;&lt;</a:t>
            </a:r>
            <a:endParaRPr lang="en-US" b="1" dirty="0" smtClean="0"/>
          </a:p>
          <a:p>
            <a:r>
              <a:rPr lang="en-US" dirty="0" err="1" smtClean="0"/>
              <a:t>Yorgos</a:t>
            </a:r>
            <a:r>
              <a:rPr lang="en-US" dirty="0" smtClean="0"/>
              <a:t> Antonopoulos</a:t>
            </a:r>
          </a:p>
          <a:p>
            <a:r>
              <a:rPr lang="en-US" dirty="0" err="1" smtClean="0"/>
              <a:t>Lizette</a:t>
            </a:r>
            <a:r>
              <a:rPr lang="en-US" dirty="0" smtClean="0"/>
              <a:t> Heine</a:t>
            </a:r>
          </a:p>
          <a:p>
            <a:r>
              <a:rPr lang="en-US" dirty="0" smtClean="0"/>
              <a:t>Mohamed Ali </a:t>
            </a:r>
            <a:r>
              <a:rPr lang="en-US" dirty="0" err="1" smtClean="0"/>
              <a:t>Bahri</a:t>
            </a:r>
            <a:endParaRPr lang="en-US" dirty="0" smtClean="0"/>
          </a:p>
          <a:p>
            <a:r>
              <a:rPr lang="en-US" dirty="0" smtClean="0"/>
              <a:t>Jessica </a:t>
            </a:r>
            <a:r>
              <a:rPr lang="en-US" dirty="0" err="1" smtClean="0"/>
              <a:t>Schrouff</a:t>
            </a:r>
            <a:endParaRPr lang="en-US" dirty="0" smtClean="0"/>
          </a:p>
          <a:p>
            <a:r>
              <a:rPr lang="en-US" dirty="0" smtClean="0"/>
              <a:t>Carol Di </a:t>
            </a:r>
            <a:r>
              <a:rPr lang="en-US" dirty="0" err="1" smtClean="0"/>
              <a:t>Pierri</a:t>
            </a:r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  <p:pic>
        <p:nvPicPr>
          <p:cNvPr id="9" name="Picture 8" descr="unit_day_2014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4005064"/>
            <a:ext cx="3908204" cy="2604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0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Does anatomy predict function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37</a:t>
            </a:fld>
            <a:endParaRPr lang="fr-BE"/>
          </a:p>
        </p:txBody>
      </p:sp>
      <p:pic>
        <p:nvPicPr>
          <p:cNvPr id="4" name="Picture 3" descr="FC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412776"/>
            <a:ext cx="1944216" cy="1944216"/>
          </a:xfrm>
          <a:prstGeom prst="rect">
            <a:avLst/>
          </a:prstGeom>
        </p:spPr>
      </p:pic>
      <p:pic>
        <p:nvPicPr>
          <p:cNvPr id="5" name="Picture 4" descr="SC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4320785"/>
            <a:ext cx="1978095" cy="19780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-612576" y="2122416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FC matrix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-612576" y="5074744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S</a:t>
            </a:r>
            <a:r>
              <a:rPr lang="en-US" b="1" u="sng" dirty="0" smtClean="0"/>
              <a:t>C matrix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644008" y="5877272"/>
            <a:ext cx="4248472" cy="369332"/>
            <a:chOff x="4644008" y="5877272"/>
            <a:chExt cx="4248472" cy="369332"/>
          </a:xfrm>
        </p:grpSpPr>
        <p:sp>
          <p:nvSpPr>
            <p:cNvPr id="20" name="Right Arrow 19"/>
            <p:cNvSpPr/>
            <p:nvPr/>
          </p:nvSpPr>
          <p:spPr>
            <a:xfrm>
              <a:off x="4644008" y="6021288"/>
              <a:ext cx="576064" cy="144016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5364088" y="5877272"/>
              <a:ext cx="35283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Anatomy partly predicts function</a:t>
              </a: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2195737" y="2122416"/>
            <a:ext cx="7089715" cy="3393668"/>
            <a:chOff x="2195737" y="2122416"/>
            <a:chExt cx="7089715" cy="3393668"/>
          </a:xfrm>
        </p:grpSpPr>
        <p:grpSp>
          <p:nvGrpSpPr>
            <p:cNvPr id="19" name="Group 18"/>
            <p:cNvGrpSpPr/>
            <p:nvPr/>
          </p:nvGrpSpPr>
          <p:grpSpPr>
            <a:xfrm>
              <a:off x="2195737" y="2122416"/>
              <a:ext cx="6912767" cy="3393668"/>
              <a:chOff x="2195737" y="2420888"/>
              <a:chExt cx="6912767" cy="3393668"/>
            </a:xfrm>
          </p:grpSpPr>
          <p:grpSp>
            <p:nvGrpSpPr>
              <p:cNvPr id="11" name="Group 10"/>
              <p:cNvGrpSpPr/>
              <p:nvPr/>
            </p:nvGrpSpPr>
            <p:grpSpPr>
              <a:xfrm>
                <a:off x="4067944" y="2924944"/>
                <a:ext cx="3449568" cy="2736304"/>
                <a:chOff x="5514920" y="3933056"/>
                <a:chExt cx="3449568" cy="2736304"/>
              </a:xfrm>
            </p:grpSpPr>
            <p:pic>
              <p:nvPicPr>
                <p:cNvPr id="8" name="Picture 7" descr="Honey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5874960" y="3933056"/>
                  <a:ext cx="3089528" cy="2395860"/>
                </a:xfrm>
                <a:prstGeom prst="rect">
                  <a:avLst/>
                </a:prstGeom>
              </p:spPr>
            </p:pic>
            <p:sp>
              <p:nvSpPr>
                <p:cNvPr id="9" name="TextBox 8"/>
                <p:cNvSpPr txBox="1"/>
                <p:nvPr/>
              </p:nvSpPr>
              <p:spPr>
                <a:xfrm rot="16200000">
                  <a:off x="5123522" y="4972526"/>
                  <a:ext cx="115212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FC</a:t>
                  </a:r>
                </a:p>
              </p:txBody>
            </p:sp>
            <p:sp>
              <p:nvSpPr>
                <p:cNvPr id="10" name="TextBox 9"/>
                <p:cNvSpPr txBox="1"/>
                <p:nvPr/>
              </p:nvSpPr>
              <p:spPr>
                <a:xfrm>
                  <a:off x="6955080" y="6300028"/>
                  <a:ext cx="115212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/>
                    <a:t>S</a:t>
                  </a:r>
                  <a:r>
                    <a:rPr lang="en-US" dirty="0" smtClean="0"/>
                    <a:t>C</a:t>
                  </a:r>
                </a:p>
              </p:txBody>
            </p:sp>
          </p:grpSp>
          <p:sp>
            <p:nvSpPr>
              <p:cNvPr id="12" name="TextBox 11"/>
              <p:cNvSpPr txBox="1"/>
              <p:nvPr/>
            </p:nvSpPr>
            <p:spPr>
              <a:xfrm>
                <a:off x="6372200" y="5445224"/>
                <a:ext cx="21602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 smtClean="0"/>
                  <a:t>(Honey et al., 2009)</a:t>
                </a:r>
              </a:p>
            </p:txBody>
          </p:sp>
          <p:sp>
            <p:nvSpPr>
              <p:cNvPr id="16" name="Left-Right-Up Arrow 15"/>
              <p:cNvSpPr/>
              <p:nvPr/>
            </p:nvSpPr>
            <p:spPr>
              <a:xfrm rot="5400000">
                <a:off x="2447765" y="3416159"/>
                <a:ext cx="936103" cy="1440160"/>
              </a:xfrm>
              <a:prstGeom prst="leftRightUpArrow">
                <a:avLst/>
              </a:prstGeom>
              <a:solidFill>
                <a:srgbClr val="B9CDE5"/>
              </a:solidFill>
              <a:ln>
                <a:solidFill>
                  <a:srgbClr val="385D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>
                <a:off x="7020272" y="2719360"/>
                <a:ext cx="208823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err="1" smtClean="0">
                    <a:solidFill>
                      <a:srgbClr val="FF0000"/>
                    </a:solidFill>
                  </a:rPr>
                  <a:t>R</a:t>
                </a:r>
                <a:r>
                  <a:rPr lang="en-US" baseline="-25000" dirty="0" err="1" smtClean="0">
                    <a:solidFill>
                      <a:srgbClr val="FF0000"/>
                    </a:solidFill>
                  </a:rPr>
                  <a:t>s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= </a:t>
                </a:r>
                <a:r>
                  <a:rPr lang="en-US" dirty="0" err="1" smtClean="0">
                    <a:solidFill>
                      <a:srgbClr val="FF0000"/>
                    </a:solidFill>
                  </a:rPr>
                  <a:t>corr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(FC,SC)</a:t>
                </a:r>
              </a:p>
              <a:p>
                <a:r>
                  <a:rPr lang="en-US" dirty="0">
                    <a:solidFill>
                      <a:srgbClr val="FF0000"/>
                    </a:solidFill>
                  </a:rPr>
                  <a:t> </a:t>
                </a:r>
                <a:r>
                  <a:rPr lang="en-US" dirty="0" smtClean="0">
                    <a:solidFill>
                      <a:srgbClr val="FF0000"/>
                    </a:solidFill>
                  </a:rPr>
                  <a:t> 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5220072" y="2420888"/>
                <a:ext cx="216024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 smtClean="0"/>
                  <a:t>(Static) FC-SC link</a:t>
                </a:r>
              </a:p>
            </p:txBody>
          </p:sp>
        </p:grpSp>
        <p:sp>
          <p:nvSpPr>
            <p:cNvPr id="23" name="TextBox 22"/>
            <p:cNvSpPr txBox="1"/>
            <p:nvPr/>
          </p:nvSpPr>
          <p:spPr>
            <a:xfrm>
              <a:off x="7197220" y="272231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>
                  <a:solidFill>
                    <a:srgbClr val="FF0000"/>
                  </a:solidFill>
                </a:rPr>
                <a:t>= 0,48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10606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vs. Temporal approach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38</a:t>
            </a:fld>
            <a:endParaRPr lang="fr-BE"/>
          </a:p>
        </p:txBody>
      </p:sp>
      <p:pic>
        <p:nvPicPr>
          <p:cNvPr id="4" name="Picture 3" descr="2_Methods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768"/>
            <a:ext cx="7412554" cy="504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78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the window width 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39</a:t>
            </a:fld>
            <a:endParaRPr lang="fr-BE"/>
          </a:p>
        </p:txBody>
      </p:sp>
      <p:grpSp>
        <p:nvGrpSpPr>
          <p:cNvPr id="10" name="Group 9"/>
          <p:cNvGrpSpPr/>
          <p:nvPr/>
        </p:nvGrpSpPr>
        <p:grpSpPr>
          <a:xfrm>
            <a:off x="2555776" y="1340768"/>
            <a:ext cx="3384376" cy="5291717"/>
            <a:chOff x="2555776" y="1340768"/>
            <a:chExt cx="3384376" cy="5291717"/>
          </a:xfrm>
        </p:grpSpPr>
        <p:pic>
          <p:nvPicPr>
            <p:cNvPr id="4" name="Picture 3" descr="Impact_w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68202" y="1340768"/>
              <a:ext cx="3071950" cy="49936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16200000">
              <a:off x="2395293" y="3689223"/>
              <a:ext cx="617860" cy="296894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635896" y="6309320"/>
              <a:ext cx="1800200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 (sec)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788024" y="1455477"/>
              <a:ext cx="864096" cy="288032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Rectangle 7"/>
            <p:cNvSpPr/>
            <p:nvPr/>
          </p:nvSpPr>
          <p:spPr>
            <a:xfrm>
              <a:off x="4788024" y="3212976"/>
              <a:ext cx="864096" cy="288032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/>
            <p:cNvSpPr/>
            <p:nvPr/>
          </p:nvSpPr>
          <p:spPr>
            <a:xfrm>
              <a:off x="4788024" y="5733256"/>
              <a:ext cx="864096" cy="288032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4355976" y="1340768"/>
            <a:ext cx="460851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Observations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Increasing w tends to mask fluctuations</a:t>
            </a:r>
          </a:p>
          <a:p>
            <a:pPr algn="ctr"/>
            <a:endParaRPr lang="en-US" dirty="0" smtClean="0"/>
          </a:p>
        </p:txBody>
      </p:sp>
      <p:sp>
        <p:nvSpPr>
          <p:cNvPr id="14" name="TextBox 13"/>
          <p:cNvSpPr txBox="1"/>
          <p:nvPr/>
        </p:nvSpPr>
        <p:spPr>
          <a:xfrm>
            <a:off x="4355976" y="2780928"/>
            <a:ext cx="4788024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Remaining question</a:t>
            </a:r>
          </a:p>
          <a:p>
            <a:pPr algn="ctr"/>
            <a:endParaRPr lang="en-US" dirty="0"/>
          </a:p>
          <a:p>
            <a:pPr algn="ctr"/>
            <a:r>
              <a:rPr lang="en-US" dirty="0"/>
              <a:t>H</a:t>
            </a:r>
            <a:r>
              <a:rPr lang="en-US" dirty="0" smtClean="0"/>
              <a:t>ow </a:t>
            </a:r>
            <a:r>
              <a:rPr lang="en-US" dirty="0"/>
              <a:t>do we </a:t>
            </a:r>
            <a:r>
              <a:rPr lang="en-US" dirty="0" smtClean="0"/>
              <a:t>assess </a:t>
            </a:r>
            <a:r>
              <a:rPr lang="en-US" dirty="0"/>
              <a:t>the neuronal origin of these fluctuations ?</a:t>
            </a:r>
          </a:p>
          <a:p>
            <a:pPr algn="ctr"/>
            <a:endParaRPr lang="en-US" dirty="0" smtClean="0"/>
          </a:p>
          <a:p>
            <a:pPr algn="ctr"/>
            <a:endParaRPr lang="en-US" dirty="0" smtClean="0"/>
          </a:p>
        </p:txBody>
      </p:sp>
      <p:sp>
        <p:nvSpPr>
          <p:cNvPr id="15" name="TextBox 14"/>
          <p:cNvSpPr txBox="1"/>
          <p:nvPr/>
        </p:nvSpPr>
        <p:spPr>
          <a:xfrm>
            <a:off x="4355976" y="4149080"/>
            <a:ext cx="47880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 smtClean="0"/>
              <a:t>Solution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Use a surrogate (phase randomized) dataset comparison:</a:t>
            </a:r>
          </a:p>
          <a:p>
            <a:pPr marL="742950" lvl="1" indent="-285750" algn="just">
              <a:buFont typeface="Arial"/>
              <a:buChar char="•"/>
            </a:pPr>
            <a:r>
              <a:rPr lang="en-US" dirty="0" smtClean="0"/>
              <a:t>Static measures (e.g.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s</a:t>
            </a:r>
            <a:r>
              <a:rPr lang="en-US" dirty="0" smtClean="0"/>
              <a:t>) are preserved</a:t>
            </a:r>
          </a:p>
          <a:p>
            <a:pPr marL="742950" lvl="1" indent="-285750" algn="just">
              <a:buFont typeface="Arial"/>
              <a:buChar char="•"/>
            </a:pPr>
            <a:r>
              <a:rPr lang="en-US" dirty="0" smtClean="0"/>
              <a:t>Temporal measures (e.g.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) are changed</a:t>
            </a:r>
          </a:p>
          <a:p>
            <a:pPr algn="just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2160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76922E-7 9.35618E-7 L -0.23616 9.35618E-7 " pathEditMode="relative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2843808" y="1953707"/>
            <a:ext cx="3240360" cy="2915453"/>
            <a:chOff x="3131841" y="1988840"/>
            <a:chExt cx="3240360" cy="2915453"/>
          </a:xfrm>
        </p:grpSpPr>
        <p:pic>
          <p:nvPicPr>
            <p:cNvPr id="58" name="Picture 57" descr="fMRI_TC_final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8339" y="2141053"/>
              <a:ext cx="3183862" cy="2728107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3419873" y="1988840"/>
              <a:ext cx="295232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data (e.g. fMRI, EEG)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23929" y="4581128"/>
              <a:ext cx="194421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 rot="16200000">
              <a:off x="2122858" y="3356121"/>
              <a:ext cx="234113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Intensity in different ROIs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</a:t>
            </a:r>
            <a:r>
              <a:rPr lang="en-US" dirty="0"/>
              <a:t>f</a:t>
            </a:r>
            <a:r>
              <a:rPr lang="en-US" dirty="0" smtClean="0"/>
              <a:t>unctional information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</a:t>
            </a:fld>
            <a:endParaRPr lang="fr-BE" dirty="0"/>
          </a:p>
        </p:txBody>
      </p:sp>
      <p:pic>
        <p:nvPicPr>
          <p:cNvPr id="4" name="Picture 3" descr="Brain5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9" y="2636912"/>
            <a:ext cx="2561911" cy="201622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5" name="Group 24"/>
          <p:cNvGrpSpPr/>
          <p:nvPr/>
        </p:nvGrpSpPr>
        <p:grpSpPr>
          <a:xfrm>
            <a:off x="1763688" y="2708921"/>
            <a:ext cx="1152128" cy="504055"/>
            <a:chOff x="1763688" y="2708921"/>
            <a:chExt cx="1296144" cy="504055"/>
          </a:xfrm>
        </p:grpSpPr>
        <p:sp>
          <p:nvSpPr>
            <p:cNvPr id="6" name="Oval 5"/>
            <p:cNvSpPr/>
            <p:nvPr/>
          </p:nvSpPr>
          <p:spPr>
            <a:xfrm>
              <a:off x="1763688" y="314096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/>
            <p:cNvCxnSpPr>
              <a:stCxn id="6" idx="7"/>
            </p:cNvCxnSpPr>
            <p:nvPr/>
          </p:nvCxnSpPr>
          <p:spPr bwMode="auto">
            <a:xfrm flipV="1">
              <a:off x="1825151" y="2708921"/>
              <a:ext cx="1234681" cy="442592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Group 25"/>
          <p:cNvGrpSpPr/>
          <p:nvPr/>
        </p:nvGrpSpPr>
        <p:grpSpPr>
          <a:xfrm>
            <a:off x="2051720" y="3212976"/>
            <a:ext cx="864096" cy="360040"/>
            <a:chOff x="2051720" y="3284984"/>
            <a:chExt cx="1008112" cy="288032"/>
          </a:xfrm>
        </p:grpSpPr>
        <p:sp>
          <p:nvSpPr>
            <p:cNvPr id="7" name="Oval 6"/>
            <p:cNvSpPr/>
            <p:nvPr/>
          </p:nvSpPr>
          <p:spPr>
            <a:xfrm>
              <a:off x="2051720" y="350100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9" name="Straight Arrow Connector 18"/>
            <p:cNvCxnSpPr>
              <a:stCxn id="7" idx="6"/>
            </p:cNvCxnSpPr>
            <p:nvPr/>
          </p:nvCxnSpPr>
          <p:spPr bwMode="auto">
            <a:xfrm flipV="1">
              <a:off x="2123728" y="3284984"/>
              <a:ext cx="936104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7" name="Group 26"/>
          <p:cNvGrpSpPr/>
          <p:nvPr/>
        </p:nvGrpSpPr>
        <p:grpSpPr>
          <a:xfrm>
            <a:off x="1835696" y="4077072"/>
            <a:ext cx="1080120" cy="216024"/>
            <a:chOff x="1835696" y="4077072"/>
            <a:chExt cx="1224136" cy="288032"/>
          </a:xfrm>
        </p:grpSpPr>
        <p:sp>
          <p:nvSpPr>
            <p:cNvPr id="5" name="Oval 4"/>
            <p:cNvSpPr/>
            <p:nvPr/>
          </p:nvSpPr>
          <p:spPr>
            <a:xfrm>
              <a:off x="1835696" y="4077072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5" idx="6"/>
            </p:cNvCxnSpPr>
            <p:nvPr/>
          </p:nvCxnSpPr>
          <p:spPr bwMode="auto">
            <a:xfrm>
              <a:off x="1907704" y="4113076"/>
              <a:ext cx="1152128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347864" y="2501314"/>
            <a:ext cx="3024336" cy="1215718"/>
            <a:chOff x="3419872" y="4667364"/>
            <a:chExt cx="3024336" cy="1215715"/>
          </a:xfrm>
        </p:grpSpPr>
        <p:sp>
          <p:nvSpPr>
            <p:cNvPr id="40" name="TextBox 39"/>
            <p:cNvSpPr txBox="1"/>
            <p:nvPr/>
          </p:nvSpPr>
          <p:spPr>
            <a:xfrm>
              <a:off x="3707904" y="4667364"/>
              <a:ext cx="2736304" cy="121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connectivity (FC)</a:t>
              </a:r>
            </a:p>
            <a:p>
              <a:pPr algn="ctr"/>
              <a:endParaRPr lang="en-US" sz="1500" b="1" u="sng" dirty="0" smtClean="0"/>
            </a:p>
            <a:p>
              <a:pPr algn="ctr"/>
              <a:endParaRPr lang="en-US" sz="1500" b="1" u="sng" dirty="0" smtClean="0"/>
            </a:p>
            <a:p>
              <a:pPr algn="just"/>
              <a:r>
                <a:rPr lang="en-US" sz="1400" dirty="0" smtClean="0"/>
                <a:t>“</a:t>
              </a:r>
              <a:r>
                <a:rPr lang="en-US" sz="1400" i="1" dirty="0" smtClean="0"/>
                <a:t>Statistical dependence between two time series</a:t>
              </a:r>
              <a:r>
                <a:rPr lang="en-US" sz="1400" dirty="0" smtClean="0"/>
                <a:t>” (</a:t>
              </a:r>
              <a:r>
                <a:rPr lang="en-US" sz="1400" dirty="0" err="1" smtClean="0"/>
                <a:t>Friston</a:t>
              </a:r>
              <a:r>
                <a:rPr lang="en-US" sz="1400" dirty="0" smtClean="0"/>
                <a:t>, 2011).</a:t>
              </a:r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3419872" y="5577632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228184" y="2385755"/>
            <a:ext cx="3384376" cy="2699429"/>
            <a:chOff x="6084168" y="2420888"/>
            <a:chExt cx="3384376" cy="2699429"/>
          </a:xfrm>
        </p:grpSpPr>
        <p:sp>
          <p:nvSpPr>
            <p:cNvPr id="46" name="Right Arrow 45"/>
            <p:cNvSpPr/>
            <p:nvPr/>
          </p:nvSpPr>
          <p:spPr>
            <a:xfrm>
              <a:off x="6300192" y="3454997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084168" y="2420888"/>
              <a:ext cx="338437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FC matrix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56784" y="4797152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 rot="16200000">
              <a:off x="5867963" y="3681717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pic>
          <p:nvPicPr>
            <p:cNvPr id="54" name="Picture 53" descr="FC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6256" y="2924944"/>
              <a:ext cx="1872208" cy="1872208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635896" y="4005064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/>
              <a:t>Classically measured by the </a:t>
            </a:r>
            <a:r>
              <a:rPr lang="en-US" sz="1400" b="1" dirty="0" smtClean="0"/>
              <a:t>correlation</a:t>
            </a:r>
            <a:r>
              <a:rPr lang="en-US" sz="1400" dirty="0" smtClean="0"/>
              <a:t> </a:t>
            </a:r>
            <a:r>
              <a:rPr lang="en-US" sz="1400" dirty="0"/>
              <a:t>between time series. </a:t>
            </a:r>
          </a:p>
          <a:p>
            <a:pPr algn="just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2910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4858E-7 9.35618E-7 L -0.31117 0.0078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5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Impact of widow width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40</a:t>
            </a:fld>
            <a:endParaRPr lang="fr-BE"/>
          </a:p>
        </p:txBody>
      </p:sp>
      <p:pic>
        <p:nvPicPr>
          <p:cNvPr id="5" name="Picture 4" descr="2_Fig_s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7599" y="1027580"/>
            <a:ext cx="4284602" cy="5830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7397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against surrogate dataset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41</a:t>
            </a:fld>
            <a:endParaRPr lang="fr-BE"/>
          </a:p>
        </p:txBody>
      </p:sp>
      <p:pic>
        <p:nvPicPr>
          <p:cNvPr id="4" name="Picture 3" descr="against_phase_ran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3648" y="1275309"/>
            <a:ext cx="6048672" cy="4630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1018279" y="3445467"/>
            <a:ext cx="617860" cy="29689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123485" y="3373459"/>
            <a:ext cx="617860" cy="29689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691680" y="915269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Ordered case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788024" y="915269"/>
            <a:ext cx="24482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Phase randomized case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275856" y="1340768"/>
            <a:ext cx="3944992" cy="4320480"/>
            <a:chOff x="3347864" y="1345659"/>
            <a:chExt cx="4176464" cy="4675629"/>
          </a:xfrm>
        </p:grpSpPr>
        <p:sp>
          <p:nvSpPr>
            <p:cNvPr id="9" name="Rectangle 8"/>
            <p:cNvSpPr/>
            <p:nvPr/>
          </p:nvSpPr>
          <p:spPr>
            <a:xfrm>
              <a:off x="3347864" y="1345659"/>
              <a:ext cx="792088" cy="360040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3347864" y="3140968"/>
              <a:ext cx="792088" cy="288032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732240" y="1345659"/>
              <a:ext cx="792088" cy="360040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419872" y="5661248"/>
              <a:ext cx="792088" cy="360040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6732240" y="3137983"/>
              <a:ext cx="792088" cy="360040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6732240" y="5661248"/>
              <a:ext cx="792088" cy="360040"/>
            </a:xfrm>
            <a:prstGeom prst="rect">
              <a:avLst/>
            </a:prstGeom>
            <a:solidFill>
              <a:srgbClr val="FBFB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971600" y="5891567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How to discriminate between the ordered and phase randomized cases ?  </a:t>
            </a:r>
          </a:p>
        </p:txBody>
      </p:sp>
      <p:sp>
        <p:nvSpPr>
          <p:cNvPr id="18" name="Right Arrow 17"/>
          <p:cNvSpPr/>
          <p:nvPr/>
        </p:nvSpPr>
        <p:spPr>
          <a:xfrm>
            <a:off x="1979712" y="6318612"/>
            <a:ext cx="648072" cy="144016"/>
          </a:xfrm>
          <a:prstGeom prst="rightArrow">
            <a:avLst/>
          </a:prstGeom>
          <a:solidFill>
            <a:srgbClr val="385D8A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2771800" y="6165304"/>
            <a:ext cx="46085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Use V, the level of variation (max-min) of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</a:t>
            </a:r>
          </a:p>
          <a:p>
            <a:pPr algn="just"/>
            <a:r>
              <a:rPr lang="en-US" dirty="0" smtClean="0"/>
              <a:t>(also works with variance or spectral markers)</a:t>
            </a:r>
          </a:p>
        </p:txBody>
      </p:sp>
    </p:spTree>
    <p:extLst>
      <p:ext uri="{BB962C8B-B14F-4D97-AF65-F5344CB8AC3E}">
        <p14:creationId xmlns:p14="http://schemas.microsoft.com/office/powerpoint/2010/main" val="798766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against surrogate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42</a:t>
            </a:fld>
            <a:endParaRPr lang="fr-BE"/>
          </a:p>
        </p:txBody>
      </p:sp>
      <p:pic>
        <p:nvPicPr>
          <p:cNvPr id="4" name="Picture 3" descr="impact_w_on_V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3352" y="1127844"/>
            <a:ext cx="6477000" cy="539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326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err="1"/>
              <a:t>R</a:t>
            </a:r>
            <a:r>
              <a:rPr lang="en-US" sz="3400" baseline="-25000" dirty="0" err="1"/>
              <a:t>t</a:t>
            </a:r>
            <a:r>
              <a:rPr lang="en-US" sz="3400" dirty="0"/>
              <a:t> is a footprint of consciousness – argument 1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43</a:t>
            </a:fld>
            <a:endParaRPr lang="fr-BE"/>
          </a:p>
        </p:txBody>
      </p:sp>
      <p:grpSp>
        <p:nvGrpSpPr>
          <p:cNvPr id="4" name="Group 3"/>
          <p:cNvGrpSpPr/>
          <p:nvPr/>
        </p:nvGrpSpPr>
        <p:grpSpPr>
          <a:xfrm>
            <a:off x="179512" y="1196752"/>
            <a:ext cx="5544616" cy="3210296"/>
            <a:chOff x="4283968" y="2434786"/>
            <a:chExt cx="4824536" cy="2755059"/>
          </a:xfrm>
        </p:grpSpPr>
        <p:grpSp>
          <p:nvGrpSpPr>
            <p:cNvPr id="5" name="Group 4"/>
            <p:cNvGrpSpPr/>
            <p:nvPr/>
          </p:nvGrpSpPr>
          <p:grpSpPr>
            <a:xfrm>
              <a:off x="4283968" y="2780928"/>
              <a:ext cx="4824536" cy="2408917"/>
              <a:chOff x="4355976" y="4007544"/>
              <a:chExt cx="4824536" cy="2408917"/>
            </a:xfrm>
          </p:grpSpPr>
          <p:pic>
            <p:nvPicPr>
              <p:cNvPr id="7" name="Picture 6" descr="Rt.pdf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84712" y="4007544"/>
                <a:ext cx="4495800" cy="2159000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940152" y="6093296"/>
                <a:ext cx="2016224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Time (sec)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16200000">
                <a:off x="4195493" y="4915839"/>
                <a:ext cx="617860" cy="296894"/>
              </a:xfrm>
              <a:prstGeom prst="rect">
                <a:avLst/>
              </a:prstGeom>
            </p:spPr>
          </p:pic>
        </p:grpSp>
        <p:sp>
          <p:nvSpPr>
            <p:cNvPr id="6" name="TextBox 5"/>
            <p:cNvSpPr txBox="1"/>
            <p:nvPr/>
          </p:nvSpPr>
          <p:spPr>
            <a:xfrm>
              <a:off x="5474438" y="2434786"/>
              <a:ext cx="2808312" cy="316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(Temporal) FC(t)-SC link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148064" y="1484784"/>
            <a:ext cx="3874812" cy="2874271"/>
            <a:chOff x="5279183" y="1484784"/>
            <a:chExt cx="3874812" cy="2874271"/>
          </a:xfrm>
        </p:grpSpPr>
        <p:pic>
          <p:nvPicPr>
            <p:cNvPr id="15" name="Picture 14" descr="spect_prop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68144" y="1484784"/>
              <a:ext cx="3285851" cy="2733940"/>
            </a:xfrm>
            <a:prstGeom prst="rect">
              <a:avLst/>
            </a:prstGeom>
          </p:spPr>
        </p:pic>
        <p:sp>
          <p:nvSpPr>
            <p:cNvPr id="16" name="TextBox 15"/>
            <p:cNvSpPr txBox="1"/>
            <p:nvPr/>
          </p:nvSpPr>
          <p:spPr>
            <a:xfrm>
              <a:off x="6575327" y="4035890"/>
              <a:ext cx="23171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Frequency (Hz)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5279183" y="3861048"/>
              <a:ext cx="23171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F</a:t>
              </a:r>
              <a:r>
                <a:rPr lang="en-US" sz="1500" baseline="30000" dirty="0" smtClean="0"/>
                <a:t>*</a:t>
              </a: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683568" y="4797152"/>
            <a:ext cx="68407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For w that best unveils dynamics of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baseline="-25000" dirty="0" smtClean="0"/>
              <a:t> </a:t>
            </a:r>
            <a:r>
              <a:rPr lang="en-US" dirty="0"/>
              <a:t>(w = 40 sec</a:t>
            </a:r>
            <a:r>
              <a:rPr lang="en-US" dirty="0" smtClean="0"/>
              <a:t>), F</a:t>
            </a:r>
            <a:r>
              <a:rPr lang="en-US" baseline="30000" dirty="0" smtClean="0"/>
              <a:t>*</a:t>
            </a:r>
            <a:r>
              <a:rPr lang="en-US" dirty="0" smtClean="0"/>
              <a:t> = 0.01 </a:t>
            </a:r>
            <a:r>
              <a:rPr lang="en-US" dirty="0"/>
              <a:t>± 0.003 </a:t>
            </a:r>
            <a:r>
              <a:rPr lang="en-US" dirty="0" smtClean="0"/>
              <a:t>Hz</a:t>
            </a:r>
            <a:endParaRPr lang="en-US" dirty="0"/>
          </a:p>
          <a:p>
            <a:endParaRPr lang="en-US" dirty="0" smtClean="0"/>
          </a:p>
        </p:txBody>
      </p:sp>
      <p:sp>
        <p:nvSpPr>
          <p:cNvPr id="24" name="TextBox 23"/>
          <p:cNvSpPr txBox="1"/>
          <p:nvPr/>
        </p:nvSpPr>
        <p:spPr>
          <a:xfrm>
            <a:off x="683568" y="5373216"/>
            <a:ext cx="80648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This frequency range is experimentally observed in the interplay between internal and external awareness networks </a:t>
            </a:r>
            <a:r>
              <a:rPr lang="en-US" i="1" dirty="0" smtClean="0"/>
              <a:t>(</a:t>
            </a:r>
            <a:r>
              <a:rPr lang="en-US" i="1" dirty="0" err="1" smtClean="0"/>
              <a:t>Vanhaudenhuyse</a:t>
            </a:r>
            <a:r>
              <a:rPr lang="en-US" i="1" dirty="0" smtClean="0"/>
              <a:t> et al., 2011)</a:t>
            </a:r>
          </a:p>
        </p:txBody>
      </p:sp>
    </p:spTree>
    <p:extLst>
      <p:ext uri="{BB962C8B-B14F-4D97-AF65-F5344CB8AC3E}">
        <p14:creationId xmlns:p14="http://schemas.microsoft.com/office/powerpoint/2010/main" val="472130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4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err="1"/>
              <a:t>R</a:t>
            </a:r>
            <a:r>
              <a:rPr lang="en-US" sz="3400" baseline="-25000" dirty="0" err="1"/>
              <a:t>t</a:t>
            </a:r>
            <a:r>
              <a:rPr lang="en-US" sz="3400" dirty="0"/>
              <a:t> is a footprint of consciousness – argument </a:t>
            </a:r>
            <a:r>
              <a:rPr lang="en-US" sz="3400" dirty="0" smtClean="0"/>
              <a:t>2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44</a:t>
            </a:fld>
            <a:endParaRPr lang="fr-BE"/>
          </a:p>
        </p:txBody>
      </p:sp>
      <p:grpSp>
        <p:nvGrpSpPr>
          <p:cNvPr id="43" name="Group 42"/>
          <p:cNvGrpSpPr/>
          <p:nvPr/>
        </p:nvGrpSpPr>
        <p:grpSpPr>
          <a:xfrm>
            <a:off x="-540568" y="1196752"/>
            <a:ext cx="6264696" cy="3210296"/>
            <a:chOff x="-540568" y="1196752"/>
            <a:chExt cx="6264696" cy="3210296"/>
          </a:xfrm>
        </p:grpSpPr>
        <p:grpSp>
          <p:nvGrpSpPr>
            <p:cNvPr id="4" name="Group 3"/>
            <p:cNvGrpSpPr/>
            <p:nvPr/>
          </p:nvGrpSpPr>
          <p:grpSpPr>
            <a:xfrm>
              <a:off x="179512" y="1196752"/>
              <a:ext cx="5544616" cy="3210296"/>
              <a:chOff x="4283968" y="2434786"/>
              <a:chExt cx="4824536" cy="2755059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4283968" y="2780928"/>
                <a:ext cx="4824536" cy="2408917"/>
                <a:chOff x="4355976" y="4007544"/>
                <a:chExt cx="4824536" cy="2408917"/>
              </a:xfrm>
            </p:grpSpPr>
            <p:pic>
              <p:nvPicPr>
                <p:cNvPr id="7" name="Picture 6" descr="Rt.pdf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84712" y="4007544"/>
                  <a:ext cx="4495800" cy="2159000"/>
                </a:xfrm>
                <a:prstGeom prst="rect">
                  <a:avLst/>
                </a:prstGeom>
              </p:spPr>
            </p:pic>
            <p:sp>
              <p:nvSpPr>
                <p:cNvPr id="8" name="TextBox 7"/>
                <p:cNvSpPr txBox="1"/>
                <p:nvPr/>
              </p:nvSpPr>
              <p:spPr>
                <a:xfrm>
                  <a:off x="5940152" y="6093296"/>
                  <a:ext cx="2016224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500" dirty="0" smtClean="0"/>
                    <a:t>Time (sec)</a:t>
                  </a:r>
                </a:p>
              </p:txBody>
            </p:sp>
            <p:pic>
              <p:nvPicPr>
                <p:cNvPr id="9" name="Picture 8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 rot="16200000">
                  <a:off x="4195493" y="4915839"/>
                  <a:ext cx="617860" cy="296894"/>
                </a:xfrm>
                <a:prstGeom prst="rect">
                  <a:avLst/>
                </a:prstGeom>
              </p:spPr>
            </p:pic>
          </p:grpSp>
          <p:sp>
            <p:nvSpPr>
              <p:cNvPr id="6" name="TextBox 5"/>
              <p:cNvSpPr txBox="1"/>
              <p:nvPr/>
            </p:nvSpPr>
            <p:spPr>
              <a:xfrm>
                <a:off x="5474438" y="2434786"/>
                <a:ext cx="2808312" cy="3169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(Temporal) FC(t)-SC link</a:t>
                </a:r>
              </a:p>
            </p:txBody>
          </p:sp>
        </p:grpSp>
        <p:grpSp>
          <p:nvGrpSpPr>
            <p:cNvPr id="23" name="Group 22"/>
            <p:cNvGrpSpPr/>
            <p:nvPr/>
          </p:nvGrpSpPr>
          <p:grpSpPr>
            <a:xfrm>
              <a:off x="-540568" y="1811248"/>
              <a:ext cx="6096020" cy="2481848"/>
              <a:chOff x="-540568" y="1844824"/>
              <a:chExt cx="6096020" cy="2481848"/>
            </a:xfrm>
          </p:grpSpPr>
          <p:sp>
            <p:nvSpPr>
              <p:cNvPr id="20" name="Rectangle 19"/>
              <p:cNvSpPr/>
              <p:nvPr/>
            </p:nvSpPr>
            <p:spPr>
              <a:xfrm>
                <a:off x="802924" y="3501008"/>
                <a:ext cx="4752528" cy="288032"/>
              </a:xfrm>
              <a:prstGeom prst="rect">
                <a:avLst/>
              </a:prstGeom>
              <a:solidFill>
                <a:srgbClr val="008000">
                  <a:alpha val="50000"/>
                </a:srgbClr>
              </a:solidFill>
              <a:ln>
                <a:solidFill>
                  <a:srgbClr val="008000">
                    <a:alpha val="12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/>
              <p:cNvSpPr/>
              <p:nvPr/>
            </p:nvSpPr>
            <p:spPr>
              <a:xfrm>
                <a:off x="802924" y="1844824"/>
                <a:ext cx="4752528" cy="288032"/>
              </a:xfrm>
              <a:prstGeom prst="rect">
                <a:avLst/>
              </a:prstGeom>
              <a:solidFill>
                <a:srgbClr val="008000">
                  <a:alpha val="50000"/>
                </a:srgbClr>
              </a:solidFill>
              <a:ln>
                <a:solidFill>
                  <a:srgbClr val="008000">
                    <a:alpha val="12000"/>
                  </a:srgb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TextBox 21"/>
              <p:cNvSpPr txBox="1"/>
              <p:nvPr/>
            </p:nvSpPr>
            <p:spPr>
              <a:xfrm>
                <a:off x="-540568" y="3957340"/>
                <a:ext cx="322746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endParaRPr lang="en-US" b="1" dirty="0" smtClean="0">
                  <a:solidFill>
                    <a:srgbClr val="008000"/>
                  </a:solidFill>
                </a:endParaRPr>
              </a:p>
            </p:txBody>
          </p:sp>
        </p:grpSp>
      </p:grpSp>
      <p:grpSp>
        <p:nvGrpSpPr>
          <p:cNvPr id="34" name="Group 33"/>
          <p:cNvGrpSpPr/>
          <p:nvPr/>
        </p:nvGrpSpPr>
        <p:grpSpPr>
          <a:xfrm>
            <a:off x="5580112" y="980728"/>
            <a:ext cx="3312368" cy="1728192"/>
            <a:chOff x="5580112" y="980728"/>
            <a:chExt cx="3312368" cy="1728192"/>
          </a:xfrm>
        </p:grpSpPr>
        <p:pic>
          <p:nvPicPr>
            <p:cNvPr id="14" name="Picture 13" descr="FC_high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216" y="1340768"/>
              <a:ext cx="1440160" cy="1368152"/>
            </a:xfrm>
            <a:prstGeom prst="rect">
              <a:avLst/>
            </a:prstGeom>
          </p:spPr>
        </p:pic>
        <p:sp>
          <p:nvSpPr>
            <p:cNvPr id="25" name="TextBox 24"/>
            <p:cNvSpPr txBox="1"/>
            <p:nvPr/>
          </p:nvSpPr>
          <p:spPr>
            <a:xfrm>
              <a:off x="5580112" y="980728"/>
              <a:ext cx="3312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FC during high </a:t>
              </a:r>
              <a:r>
                <a:rPr lang="en-US" b="1" dirty="0" err="1" smtClean="0"/>
                <a:t>R</a:t>
              </a:r>
              <a:r>
                <a:rPr lang="en-US" b="1" baseline="-25000" dirty="0" err="1" smtClean="0"/>
                <a:t>t</a:t>
              </a:r>
              <a:endParaRPr lang="en-US" b="1" baseline="-25000" dirty="0" smtClean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580112" y="2719467"/>
            <a:ext cx="3312368" cy="1717645"/>
            <a:chOff x="5580112" y="2719467"/>
            <a:chExt cx="3312368" cy="1717645"/>
          </a:xfrm>
        </p:grpSpPr>
        <p:pic>
          <p:nvPicPr>
            <p:cNvPr id="24" name="Picture 23" descr="FC_low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6216" y="3068960"/>
              <a:ext cx="1440160" cy="1368152"/>
            </a:xfrm>
            <a:prstGeom prst="rect">
              <a:avLst/>
            </a:prstGeom>
          </p:spPr>
        </p:pic>
        <p:sp>
          <p:nvSpPr>
            <p:cNvPr id="26" name="TextBox 25"/>
            <p:cNvSpPr txBox="1"/>
            <p:nvPr/>
          </p:nvSpPr>
          <p:spPr>
            <a:xfrm>
              <a:off x="5580112" y="2719467"/>
              <a:ext cx="33123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FC during low </a:t>
              </a:r>
              <a:r>
                <a:rPr lang="en-US" b="1" dirty="0" err="1" smtClean="0"/>
                <a:t>R</a:t>
              </a:r>
              <a:r>
                <a:rPr lang="en-US" b="1" baseline="-25000" dirty="0" err="1" smtClean="0"/>
                <a:t>t</a:t>
              </a:r>
              <a:endParaRPr lang="en-US" b="1" baseline="-25000" dirty="0" smtClean="0"/>
            </a:p>
          </p:txBody>
        </p:sp>
      </p:grpSp>
      <p:cxnSp>
        <p:nvCxnSpPr>
          <p:cNvPr id="28" name="Straight Arrow Connector 27"/>
          <p:cNvCxnSpPr/>
          <p:nvPr/>
        </p:nvCxnSpPr>
        <p:spPr bwMode="auto">
          <a:xfrm>
            <a:off x="10116616" y="188640"/>
            <a:ext cx="648072" cy="0"/>
          </a:xfrm>
          <a:prstGeom prst="straightConnector1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30" name="Straight Arrow Connector 29"/>
          <p:cNvCxnSpPr/>
          <p:nvPr/>
        </p:nvCxnSpPr>
        <p:spPr bwMode="auto">
          <a:xfrm>
            <a:off x="5724128" y="3645024"/>
            <a:ext cx="648072" cy="0"/>
          </a:xfrm>
          <a:prstGeom prst="straightConnector1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44" name="Straight Arrow Connector 43"/>
          <p:cNvCxnSpPr/>
          <p:nvPr/>
        </p:nvCxnSpPr>
        <p:spPr bwMode="auto">
          <a:xfrm>
            <a:off x="5724128" y="1988840"/>
            <a:ext cx="648072" cy="0"/>
          </a:xfrm>
          <a:prstGeom prst="straightConnector1">
            <a:avLst/>
          </a:prstGeom>
          <a:noFill/>
          <a:ln w="25400" cap="flat" cmpd="sng" algn="ctr">
            <a:solidFill>
              <a:srgbClr val="008000"/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47" name="Group 46"/>
          <p:cNvGrpSpPr/>
          <p:nvPr/>
        </p:nvGrpSpPr>
        <p:grpSpPr>
          <a:xfrm>
            <a:off x="755576" y="1196752"/>
            <a:ext cx="5328592" cy="2880320"/>
            <a:chOff x="1043608" y="4437112"/>
            <a:chExt cx="5328592" cy="2880320"/>
          </a:xfrm>
        </p:grpSpPr>
        <p:grpSp>
          <p:nvGrpSpPr>
            <p:cNvPr id="42" name="Group 41"/>
            <p:cNvGrpSpPr/>
            <p:nvPr/>
          </p:nvGrpSpPr>
          <p:grpSpPr>
            <a:xfrm>
              <a:off x="1331640" y="4725144"/>
              <a:ext cx="4536504" cy="2592288"/>
              <a:chOff x="1331640" y="4221088"/>
              <a:chExt cx="4536504" cy="2592288"/>
            </a:xfrm>
          </p:grpSpPr>
          <p:pic>
            <p:nvPicPr>
              <p:cNvPr id="33" name="Picture 32" descr="graph_prop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68915" y="4567729"/>
                <a:ext cx="4499229" cy="2245647"/>
              </a:xfrm>
              <a:prstGeom prst="rect">
                <a:avLst/>
              </a:prstGeom>
            </p:spPr>
          </p:pic>
          <p:sp>
            <p:nvSpPr>
              <p:cNvPr id="36" name="TextBox 35"/>
              <p:cNvSpPr txBox="1"/>
              <p:nvPr/>
            </p:nvSpPr>
            <p:spPr>
              <a:xfrm>
                <a:off x="1835696" y="4221088"/>
                <a:ext cx="144016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Efficiency</a:t>
                </a: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3707904" y="4221088"/>
                <a:ext cx="158417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Modularity</a:t>
                </a:r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3779912" y="4518597"/>
                <a:ext cx="158417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p</a:t>
                </a:r>
                <a:r>
                  <a:rPr lang="en-US" sz="1400" dirty="0" smtClean="0"/>
                  <a:t>&lt;10</a:t>
                </a:r>
                <a:r>
                  <a:rPr lang="en-US" sz="1400" baseline="30000" dirty="0" smtClean="0"/>
                  <a:t>-3</a:t>
                </a:r>
              </a:p>
            </p:txBody>
          </p:sp>
          <p:sp>
            <p:nvSpPr>
              <p:cNvPr id="39" name="TextBox 38"/>
              <p:cNvSpPr txBox="1"/>
              <p:nvPr/>
            </p:nvSpPr>
            <p:spPr>
              <a:xfrm>
                <a:off x="1835696" y="4528074"/>
                <a:ext cx="144016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/>
                  <a:t>p</a:t>
                </a:r>
                <a:r>
                  <a:rPr lang="en-US" sz="1400" dirty="0" smtClean="0"/>
                  <a:t>&lt;10</a:t>
                </a:r>
                <a:r>
                  <a:rPr lang="en-US" sz="1400" baseline="30000" dirty="0" smtClean="0"/>
                  <a:t>-4</a:t>
                </a:r>
              </a:p>
            </p:txBody>
          </p:sp>
          <p:sp>
            <p:nvSpPr>
              <p:cNvPr id="40" name="TextBox 39"/>
              <p:cNvSpPr txBox="1"/>
              <p:nvPr/>
            </p:nvSpPr>
            <p:spPr>
              <a:xfrm>
                <a:off x="1331640" y="6481436"/>
                <a:ext cx="2317153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Low </a:t>
                </a:r>
                <a:r>
                  <a:rPr lang="en-US" sz="1500" dirty="0" err="1" smtClean="0"/>
                  <a:t>R</a:t>
                </a:r>
                <a:r>
                  <a:rPr lang="en-US" sz="1500" baseline="-25000" dirty="0" err="1" smtClean="0"/>
                  <a:t>t</a:t>
                </a:r>
                <a:r>
                  <a:rPr lang="en-US" sz="1500" baseline="-25000" dirty="0" smtClean="0"/>
                  <a:t>                 </a:t>
                </a:r>
                <a:r>
                  <a:rPr lang="en-US" sz="1500" dirty="0" smtClean="0"/>
                  <a:t>High </a:t>
                </a:r>
                <a:r>
                  <a:rPr lang="en-US" sz="1500" dirty="0" err="1" smtClean="0"/>
                  <a:t>R</a:t>
                </a:r>
                <a:r>
                  <a:rPr lang="en-US" sz="1500" baseline="-25000" dirty="0" err="1" smtClean="0"/>
                  <a:t>t</a:t>
                </a:r>
                <a:endParaRPr lang="en-US" sz="1500" baseline="-25000" dirty="0" smtClean="0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3334967" y="6486963"/>
                <a:ext cx="2317153" cy="3231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500" dirty="0" smtClean="0"/>
                  <a:t>Low </a:t>
                </a:r>
                <a:r>
                  <a:rPr lang="en-US" sz="1500" dirty="0" err="1" smtClean="0"/>
                  <a:t>R</a:t>
                </a:r>
                <a:r>
                  <a:rPr lang="en-US" sz="1500" baseline="-25000" dirty="0" err="1" smtClean="0"/>
                  <a:t>t</a:t>
                </a:r>
                <a:r>
                  <a:rPr lang="en-US" sz="1500" baseline="-25000" dirty="0" smtClean="0"/>
                  <a:t>                 </a:t>
                </a:r>
                <a:r>
                  <a:rPr lang="en-US" sz="1500" dirty="0" smtClean="0"/>
                  <a:t>High </a:t>
                </a:r>
                <a:r>
                  <a:rPr lang="en-US" sz="1500" dirty="0" err="1" smtClean="0"/>
                  <a:t>R</a:t>
                </a:r>
                <a:r>
                  <a:rPr lang="en-US" sz="1500" baseline="-25000" dirty="0" err="1" smtClean="0"/>
                  <a:t>t</a:t>
                </a:r>
                <a:endParaRPr lang="en-US" sz="1500" baseline="-25000" dirty="0" smtClean="0"/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1043608" y="4437112"/>
              <a:ext cx="532859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Graph metrics of FC during </a:t>
              </a:r>
              <a:r>
                <a:rPr lang="en-US" b="1" u="sng" dirty="0"/>
                <a:t>p</a:t>
              </a:r>
              <a:r>
                <a:rPr lang="en-US" b="1" u="sng" dirty="0" smtClean="0"/>
                <a:t>hases of high and low </a:t>
              </a:r>
              <a:r>
                <a:rPr lang="en-US" b="1" u="sng" dirty="0" err="1" smtClean="0"/>
                <a:t>R</a:t>
              </a:r>
              <a:r>
                <a:rPr lang="en-US" b="1" u="sng" baseline="-25000" dirty="0" err="1" smtClean="0"/>
                <a:t>t</a:t>
              </a:r>
              <a:endParaRPr lang="en-US" b="1" u="sng" baseline="-25000" dirty="0" smtClean="0"/>
            </a:p>
          </p:txBody>
        </p:sp>
      </p:grpSp>
      <p:cxnSp>
        <p:nvCxnSpPr>
          <p:cNvPr id="53" name="Straight Arrow Connector 52"/>
          <p:cNvCxnSpPr/>
          <p:nvPr/>
        </p:nvCxnSpPr>
        <p:spPr bwMode="auto">
          <a:xfrm flipH="1">
            <a:off x="5652120" y="2780928"/>
            <a:ext cx="720080" cy="0"/>
          </a:xfrm>
          <a:prstGeom prst="straightConnector1">
            <a:avLst/>
          </a:prstGeom>
          <a:noFill/>
          <a:ln w="25400" cap="flat" cmpd="sng" algn="ctr">
            <a:solidFill>
              <a:srgbClr val="385D8A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54" name="TextBox 53"/>
          <p:cNvSpPr txBox="1"/>
          <p:nvPr/>
        </p:nvSpPr>
        <p:spPr>
          <a:xfrm>
            <a:off x="539552" y="4365104"/>
            <a:ext cx="5760640" cy="21082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Fluctuations of efficiency and modularity properties in FC(t) balance </a:t>
            </a:r>
            <a:r>
              <a:rPr lang="en-US" dirty="0"/>
              <a:t>efficient information-processing </a:t>
            </a:r>
            <a:r>
              <a:rPr lang="en-US" dirty="0" smtClean="0"/>
              <a:t>and metabolic expenditure </a:t>
            </a:r>
            <a:r>
              <a:rPr lang="en-US" i="1" dirty="0" smtClean="0"/>
              <a:t>(</a:t>
            </a:r>
            <a:r>
              <a:rPr lang="en-US" i="1" dirty="0" err="1" smtClean="0"/>
              <a:t>Zalesky</a:t>
            </a:r>
            <a:r>
              <a:rPr lang="en-US" i="1" dirty="0" smtClean="0"/>
              <a:t> et al., 2014)</a:t>
            </a:r>
          </a:p>
          <a:p>
            <a:pPr algn="just"/>
            <a:r>
              <a:rPr lang="en-US" dirty="0" smtClean="0"/>
              <a:t>Mind wandering between internal and external awareness was also related to fluctuations of FC modular organization </a:t>
            </a:r>
            <a:r>
              <a:rPr lang="en-US" i="1" dirty="0" smtClean="0"/>
              <a:t>(</a:t>
            </a:r>
            <a:r>
              <a:rPr lang="en-US" i="1" dirty="0" err="1" smtClean="0"/>
              <a:t>Doucet</a:t>
            </a:r>
            <a:r>
              <a:rPr lang="en-US" i="1" dirty="0" smtClean="0"/>
              <a:t> et al., 2012)</a:t>
            </a:r>
            <a:endParaRPr lang="en-US" i="1" dirty="0"/>
          </a:p>
          <a:p>
            <a:pPr algn="just"/>
            <a:r>
              <a:rPr lang="en-US" dirty="0" smtClean="0"/>
              <a:t> 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971600" y="6309320"/>
            <a:ext cx="6336704" cy="369332"/>
            <a:chOff x="971600" y="5795972"/>
            <a:chExt cx="6336704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1547664" y="5795972"/>
              <a:ext cx="57606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Anatomy seems to guide this balance and transitions</a:t>
              </a:r>
            </a:p>
          </p:txBody>
        </p:sp>
        <p:sp>
          <p:nvSpPr>
            <p:cNvPr id="67" name="Right Arrow 66"/>
            <p:cNvSpPr/>
            <p:nvPr/>
          </p:nvSpPr>
          <p:spPr>
            <a:xfrm>
              <a:off x="971600" y="5969600"/>
              <a:ext cx="432048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89873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err="1"/>
              <a:t>R</a:t>
            </a:r>
            <a:r>
              <a:rPr lang="en-US" sz="3400" baseline="-25000" dirty="0" err="1"/>
              <a:t>t</a:t>
            </a:r>
            <a:r>
              <a:rPr lang="en-US" sz="3400" dirty="0"/>
              <a:t> is a footprint of consciousness – argument 3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45</a:t>
            </a:fld>
            <a:endParaRPr lang="fr-BE"/>
          </a:p>
        </p:txBody>
      </p:sp>
      <p:grpSp>
        <p:nvGrpSpPr>
          <p:cNvPr id="13" name="Group 12"/>
          <p:cNvGrpSpPr/>
          <p:nvPr/>
        </p:nvGrpSpPr>
        <p:grpSpPr>
          <a:xfrm>
            <a:off x="-756592" y="1712989"/>
            <a:ext cx="4680519" cy="4956371"/>
            <a:chOff x="-756592" y="1712989"/>
            <a:chExt cx="4680519" cy="4956371"/>
          </a:xfrm>
        </p:grpSpPr>
        <p:pic>
          <p:nvPicPr>
            <p:cNvPr id="5" name="Picture 4" descr="SC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59632" y="4691265"/>
              <a:ext cx="1978095" cy="1978095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-756592" y="5445224"/>
              <a:ext cx="2664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/>
                <a:t>S</a:t>
              </a:r>
              <a:r>
                <a:rPr lang="en-US" b="1" u="sng" dirty="0" smtClean="0"/>
                <a:t>C matrix</a:t>
              </a: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899592" y="1712989"/>
              <a:ext cx="28083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u="sng" dirty="0" smtClean="0"/>
                <a:t>FC(t) matrices using sliding windows of width w</a:t>
              </a:r>
            </a:p>
          </p:txBody>
        </p:sp>
        <p:pic>
          <p:nvPicPr>
            <p:cNvPr id="15" name="Picture 14" descr="FCt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9512" y="2287312"/>
              <a:ext cx="3744415" cy="1224136"/>
            </a:xfrm>
            <a:prstGeom prst="rect">
              <a:avLst/>
            </a:prstGeom>
          </p:spPr>
        </p:pic>
        <p:grpSp>
          <p:nvGrpSpPr>
            <p:cNvPr id="37" name="Group 36"/>
            <p:cNvGrpSpPr/>
            <p:nvPr/>
          </p:nvGrpSpPr>
          <p:grpSpPr>
            <a:xfrm>
              <a:off x="634723" y="3295424"/>
              <a:ext cx="2929165" cy="1305913"/>
              <a:chOff x="778739" y="2924944"/>
              <a:chExt cx="2929165" cy="1305913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>
                <a:off x="778739" y="2934713"/>
                <a:ext cx="1296144" cy="1296144"/>
              </a:xfrm>
              <a:prstGeom prst="straightConnector1">
                <a:avLst/>
              </a:prstGeom>
              <a:noFill/>
              <a:ln w="25400" cap="flat" cmpd="sng" algn="ctr">
                <a:solidFill>
                  <a:schemeClr val="tx1"/>
                </a:solidFill>
                <a:prstDash val="solid"/>
                <a:round/>
                <a:headEnd type="triangle"/>
                <a:tailEnd type="triangle"/>
              </a:ln>
              <a:effectLst/>
            </p:spPr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1115616" y="2924944"/>
                <a:ext cx="1080120" cy="1296144"/>
              </a:xfrm>
              <a:prstGeom prst="straightConnector1">
                <a:avLst/>
              </a:prstGeom>
              <a:noFill/>
              <a:ln w="25400" cap="flat" cmpd="sng" algn="ctr">
                <a:solidFill>
                  <a:schemeClr val="tx1"/>
                </a:solidFill>
                <a:prstDash val="solid"/>
                <a:round/>
                <a:headEnd type="triangle"/>
                <a:tailEnd type="triangle"/>
              </a:ln>
              <a:effectLst/>
            </p:spPr>
          </p:cxnSp>
          <p:cxnSp>
            <p:nvCxnSpPr>
              <p:cNvPr id="30" name="Straight Arrow Connector 29"/>
              <p:cNvCxnSpPr/>
              <p:nvPr/>
            </p:nvCxnSpPr>
            <p:spPr bwMode="auto">
              <a:xfrm flipH="1">
                <a:off x="2699792" y="2924944"/>
                <a:ext cx="1008112" cy="1296144"/>
              </a:xfrm>
              <a:prstGeom prst="straightConnector1">
                <a:avLst/>
              </a:prstGeom>
              <a:noFill/>
              <a:ln w="25400" cap="flat" cmpd="sng" algn="ctr">
                <a:solidFill>
                  <a:schemeClr val="tx1"/>
                </a:solidFill>
                <a:prstDash val="solid"/>
                <a:round/>
                <a:headEnd type="triangle"/>
                <a:tailEnd type="triangle"/>
              </a:ln>
              <a:effectLst/>
            </p:spPr>
          </p:cxnSp>
        </p:grpSp>
      </p:grpSp>
      <p:sp>
        <p:nvSpPr>
          <p:cNvPr id="4" name="TextBox 3"/>
          <p:cNvSpPr txBox="1"/>
          <p:nvPr/>
        </p:nvSpPr>
        <p:spPr>
          <a:xfrm>
            <a:off x="1259632" y="1124744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contributions of each region in the global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measure ?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224847" y="2670880"/>
            <a:ext cx="3682791" cy="2486312"/>
            <a:chOff x="224847" y="2670880"/>
            <a:chExt cx="3682791" cy="2486312"/>
          </a:xfrm>
        </p:grpSpPr>
        <p:sp>
          <p:nvSpPr>
            <p:cNvPr id="6" name="Rectangle 5"/>
            <p:cNvSpPr/>
            <p:nvPr/>
          </p:nvSpPr>
          <p:spPr>
            <a:xfrm rot="20420470">
              <a:off x="224847" y="2718813"/>
              <a:ext cx="750783" cy="45719"/>
            </a:xfrm>
            <a:prstGeom prst="rect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/>
            <p:cNvSpPr/>
            <p:nvPr/>
          </p:nvSpPr>
          <p:spPr>
            <a:xfrm rot="20420470">
              <a:off x="3156855" y="2761869"/>
              <a:ext cx="750783" cy="45719"/>
            </a:xfrm>
            <a:prstGeom prst="rect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/>
            <p:cNvSpPr/>
            <p:nvPr/>
          </p:nvSpPr>
          <p:spPr>
            <a:xfrm rot="20420470" flipV="1">
              <a:off x="969632" y="2670880"/>
              <a:ext cx="329949" cy="45719"/>
            </a:xfrm>
            <a:prstGeom prst="rect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1265762" y="5085184"/>
              <a:ext cx="1958406" cy="72008"/>
            </a:xfrm>
            <a:prstGeom prst="rect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47664" y="3574757"/>
              <a:ext cx="15121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Only consider </a:t>
              </a:r>
              <a:r>
                <a:rPr lang="en-US" dirty="0" err="1" smtClean="0"/>
                <a:t>i</a:t>
              </a:r>
              <a:r>
                <a:rPr lang="en-US" baseline="30000" dirty="0" err="1" smtClean="0"/>
                <a:t>th</a:t>
              </a:r>
              <a:r>
                <a:rPr lang="en-US" baseline="30000" dirty="0" smtClean="0"/>
                <a:t> </a:t>
              </a:r>
              <a:r>
                <a:rPr lang="en-US" dirty="0" smtClean="0"/>
                <a:t>line</a:t>
              </a: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3419872" y="2348880"/>
            <a:ext cx="5688632" cy="3681700"/>
            <a:chOff x="3419872" y="2348880"/>
            <a:chExt cx="5688632" cy="3681700"/>
          </a:xfrm>
        </p:grpSpPr>
        <p:grpSp>
          <p:nvGrpSpPr>
            <p:cNvPr id="10" name="Group 9"/>
            <p:cNvGrpSpPr/>
            <p:nvPr/>
          </p:nvGrpSpPr>
          <p:grpSpPr>
            <a:xfrm>
              <a:off x="3419872" y="2348880"/>
              <a:ext cx="5688632" cy="2994273"/>
              <a:chOff x="3419872" y="2348880"/>
              <a:chExt cx="5688632" cy="2994273"/>
            </a:xfrm>
          </p:grpSpPr>
          <p:sp>
            <p:nvSpPr>
              <p:cNvPr id="36" name="Right Arrow 35"/>
              <p:cNvSpPr/>
              <p:nvPr/>
            </p:nvSpPr>
            <p:spPr>
              <a:xfrm>
                <a:off x="3419872" y="3933056"/>
                <a:ext cx="792088" cy="144016"/>
              </a:xfrm>
              <a:prstGeom prst="rightArrow">
                <a:avLst/>
              </a:prstGeom>
              <a:solidFill>
                <a:srgbClr val="385D8A"/>
              </a:solidFill>
              <a:ln>
                <a:solidFill>
                  <a:srgbClr val="385D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5" name="Group 44"/>
              <p:cNvGrpSpPr/>
              <p:nvPr/>
            </p:nvGrpSpPr>
            <p:grpSpPr>
              <a:xfrm>
                <a:off x="4612704" y="2348880"/>
                <a:ext cx="4495800" cy="2994273"/>
                <a:chOff x="4612704" y="2195572"/>
                <a:chExt cx="4495800" cy="2994273"/>
              </a:xfrm>
            </p:grpSpPr>
            <p:grpSp>
              <p:nvGrpSpPr>
                <p:cNvPr id="43" name="Group 42"/>
                <p:cNvGrpSpPr/>
                <p:nvPr/>
              </p:nvGrpSpPr>
              <p:grpSpPr>
                <a:xfrm>
                  <a:off x="4612704" y="2780928"/>
                  <a:ext cx="4495800" cy="2408917"/>
                  <a:chOff x="4684712" y="4007544"/>
                  <a:chExt cx="4495800" cy="2408917"/>
                </a:xfrm>
              </p:grpSpPr>
              <p:pic>
                <p:nvPicPr>
                  <p:cNvPr id="40" name="Picture 39" descr="Rt.pdf"/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684712" y="4007544"/>
                    <a:ext cx="4495800" cy="2159000"/>
                  </a:xfrm>
                  <a:prstGeom prst="rect">
                    <a:avLst/>
                  </a:prstGeom>
                </p:spPr>
              </p:pic>
              <p:sp>
                <p:nvSpPr>
                  <p:cNvPr id="41" name="TextBox 40"/>
                  <p:cNvSpPr txBox="1"/>
                  <p:nvPr/>
                </p:nvSpPr>
                <p:spPr>
                  <a:xfrm>
                    <a:off x="5940152" y="6093296"/>
                    <a:ext cx="2016224" cy="32316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/>
                    <a:r>
                      <a:rPr lang="en-US" sz="1500" dirty="0" smtClean="0"/>
                      <a:t>Time (sec)</a:t>
                    </a:r>
                  </a:p>
                </p:txBody>
              </p:sp>
            </p:grpSp>
            <p:sp>
              <p:nvSpPr>
                <p:cNvPr id="44" name="TextBox 43"/>
                <p:cNvSpPr txBox="1"/>
                <p:nvPr/>
              </p:nvSpPr>
              <p:spPr>
                <a:xfrm>
                  <a:off x="5508104" y="2195572"/>
                  <a:ext cx="280831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b="1" dirty="0" smtClean="0"/>
                    <a:t>FC(t)-SC link </a:t>
                  </a:r>
                  <a:r>
                    <a:rPr lang="en-US" b="1" i="1" dirty="0" smtClean="0"/>
                    <a:t>in region </a:t>
                  </a:r>
                  <a:r>
                    <a:rPr lang="en-US" b="1" i="1" dirty="0" err="1" smtClean="0"/>
                    <a:t>i</a:t>
                  </a:r>
                  <a:endParaRPr lang="en-US" b="1" i="1" dirty="0" smtClean="0"/>
                </a:p>
              </p:txBody>
            </p:sp>
          </p:grpSp>
        </p:grpSp>
        <p:sp>
          <p:nvSpPr>
            <p:cNvPr id="11" name="TextBox 10"/>
            <p:cNvSpPr txBox="1"/>
            <p:nvPr/>
          </p:nvSpPr>
          <p:spPr>
            <a:xfrm>
              <a:off x="5292080" y="5661248"/>
              <a:ext cx="316835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And we get V in each region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68877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err="1"/>
              <a:t>R</a:t>
            </a:r>
            <a:r>
              <a:rPr lang="en-US" sz="3400" baseline="-25000" dirty="0" err="1"/>
              <a:t>t</a:t>
            </a:r>
            <a:r>
              <a:rPr lang="en-US" sz="3400" dirty="0"/>
              <a:t> is a footprint of consciousness – argument 3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46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1259632" y="1124744"/>
            <a:ext cx="79928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What are the contributions of each region in the global </a:t>
            </a:r>
            <a:r>
              <a:rPr lang="en-US" dirty="0" err="1" smtClean="0"/>
              <a:t>R</a:t>
            </a:r>
            <a:r>
              <a:rPr lang="en-US" baseline="-25000" dirty="0" err="1" smtClean="0"/>
              <a:t>t</a:t>
            </a:r>
            <a:r>
              <a:rPr lang="en-US" dirty="0" smtClean="0"/>
              <a:t> measure ? </a:t>
            </a:r>
          </a:p>
        </p:txBody>
      </p:sp>
      <p:grpSp>
        <p:nvGrpSpPr>
          <p:cNvPr id="32" name="Group 31"/>
          <p:cNvGrpSpPr/>
          <p:nvPr/>
        </p:nvGrpSpPr>
        <p:grpSpPr>
          <a:xfrm>
            <a:off x="387120" y="1606286"/>
            <a:ext cx="4976968" cy="4775042"/>
            <a:chOff x="1672620" y="1052736"/>
            <a:chExt cx="5635685" cy="5580218"/>
          </a:xfrm>
        </p:grpSpPr>
        <p:pic>
          <p:nvPicPr>
            <p:cNvPr id="33" name="Picture 32" descr="Brain_map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82150" y="1124744"/>
              <a:ext cx="5373216" cy="5373217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>
              <a:off x="1979712" y="1052736"/>
              <a:ext cx="5328593" cy="395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i="1" dirty="0" smtClean="0"/>
                <a:t>   Left hemisphere                          Right hemisphere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1672620" y="6237312"/>
              <a:ext cx="5635685" cy="395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Average V (%</a:t>
              </a:r>
              <a:r>
                <a:rPr lang="en-US" sz="1600" dirty="0" smtClean="0"/>
                <a:t>) over all subjects</a:t>
              </a:r>
            </a:p>
          </p:txBody>
        </p:sp>
      </p:grpSp>
      <p:graphicFrame>
        <p:nvGraphicFramePr>
          <p:cNvPr id="16" name="Table 1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5827007"/>
              </p:ext>
            </p:extLst>
          </p:nvPr>
        </p:nvGraphicFramePr>
        <p:xfrm>
          <a:off x="5532784" y="2015481"/>
          <a:ext cx="3359696" cy="2133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228"/>
                <a:gridCol w="2785468"/>
              </a:tblGrid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DLPF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>
                          <a:solidFill>
                            <a:srgbClr val="000000"/>
                          </a:solidFill>
                        </a:rPr>
                        <a:t>Dorso</a:t>
                      </a:r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-lateral prefrontal cortex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SM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Sensory-motor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PCC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/>
                        <a:t>Posterior cingulate 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MF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/>
                        <a:t>Mesio</a:t>
                      </a:r>
                      <a:r>
                        <a:rPr lang="en-US" sz="1400" b="0" dirty="0" smtClean="0"/>
                        <a:t>-frontal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ACC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/>
                        <a:t>Anterior cingulate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PH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/>
                        <a:t>Parahippocampal</a:t>
                      </a:r>
                      <a:endParaRPr lang="en-US" sz="1400" b="0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VIS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Visual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graphicFrame>
        <p:nvGraphicFramePr>
          <p:cNvPr id="38" name="Table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979141"/>
              </p:ext>
            </p:extLst>
          </p:nvPr>
        </p:nvGraphicFramePr>
        <p:xfrm>
          <a:off x="5528424" y="2020208"/>
          <a:ext cx="3359696" cy="213359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4228"/>
                <a:gridCol w="2785468"/>
              </a:tblGrid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385D8A"/>
                          </a:solidFill>
                        </a:rPr>
                        <a:t>DLPF</a:t>
                      </a:r>
                      <a:endParaRPr lang="en-US" sz="1400" b="0" dirty="0">
                        <a:solidFill>
                          <a:srgbClr val="385D8A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>
                          <a:solidFill>
                            <a:srgbClr val="385D8A"/>
                          </a:solidFill>
                        </a:rPr>
                        <a:t>Dorso</a:t>
                      </a:r>
                      <a:r>
                        <a:rPr lang="en-US" sz="1400" b="0" dirty="0" smtClean="0">
                          <a:solidFill>
                            <a:srgbClr val="385D8A"/>
                          </a:solidFill>
                        </a:rPr>
                        <a:t>-lateral prefrontal cortex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SM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Sensory-motor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PCC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Posterior cingulate 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MF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>
                          <a:solidFill>
                            <a:srgbClr val="FF0000"/>
                          </a:solidFill>
                        </a:rPr>
                        <a:t>Mesio</a:t>
                      </a:r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-frontal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ACC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Anterior cingulate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FF0000"/>
                          </a:solidFill>
                        </a:rPr>
                        <a:t>PH</a:t>
                      </a:r>
                      <a:endParaRPr lang="en-US" sz="1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>
                          <a:solidFill>
                            <a:srgbClr val="FF0000"/>
                          </a:solidFill>
                        </a:rPr>
                        <a:t>Parahippocampal</a:t>
                      </a:r>
                      <a:endParaRPr lang="en-US" sz="1400" b="0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  <a:tr h="283465"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solidFill>
                            <a:srgbClr val="000000"/>
                          </a:solidFill>
                        </a:rPr>
                        <a:t>VIS</a:t>
                      </a:r>
                      <a:endParaRPr lang="en-US" sz="1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smtClean="0"/>
                        <a:t>Visual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sp>
        <p:nvSpPr>
          <p:cNvPr id="18" name="TextBox 17"/>
          <p:cNvSpPr txBox="1"/>
          <p:nvPr/>
        </p:nvSpPr>
        <p:spPr>
          <a:xfrm>
            <a:off x="5508104" y="4779431"/>
            <a:ext cx="3384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Internal awareness (or “</a:t>
            </a:r>
            <a:r>
              <a:rPr lang="en-US" i="1" dirty="0" smtClean="0">
                <a:solidFill>
                  <a:srgbClr val="FF0000"/>
                </a:solidFill>
              </a:rPr>
              <a:t>default mode</a:t>
            </a:r>
            <a:r>
              <a:rPr lang="en-US" dirty="0" smtClean="0">
                <a:solidFill>
                  <a:srgbClr val="FF0000"/>
                </a:solidFill>
              </a:rPr>
              <a:t>”) network 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385D8A"/>
                </a:solidFill>
              </a:rPr>
              <a:t>External awareness network</a:t>
            </a:r>
          </a:p>
        </p:txBody>
      </p:sp>
    </p:spTree>
    <p:extLst>
      <p:ext uri="{BB962C8B-B14F-4D97-AF65-F5344CB8AC3E}">
        <p14:creationId xmlns:p14="http://schemas.microsoft.com/office/powerpoint/2010/main" val="1720698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versus dynamic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47</a:t>
            </a:fld>
            <a:endParaRPr lang="fr-BE"/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259632" y="2861210"/>
            <a:ext cx="1440160" cy="495782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84" name="Group 83"/>
          <p:cNvGrpSpPr/>
          <p:nvPr/>
        </p:nvGrpSpPr>
        <p:grpSpPr>
          <a:xfrm>
            <a:off x="4644008" y="1620381"/>
            <a:ext cx="3672408" cy="1255728"/>
            <a:chOff x="4644008" y="1620381"/>
            <a:chExt cx="3672408" cy="1255728"/>
          </a:xfrm>
        </p:grpSpPr>
        <p:sp>
          <p:nvSpPr>
            <p:cNvPr id="27" name="TextBox 26"/>
            <p:cNvSpPr txBox="1"/>
            <p:nvPr/>
          </p:nvSpPr>
          <p:spPr>
            <a:xfrm>
              <a:off x="4644008" y="1620381"/>
              <a:ext cx="3672408" cy="12557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Starting from </a:t>
              </a:r>
              <a:r>
                <a:rPr lang="en-US" i="1" dirty="0" smtClean="0"/>
                <a:t>N </a:t>
              </a:r>
              <a:r>
                <a:rPr lang="en-US" dirty="0" smtClean="0"/>
                <a:t>observations:</a:t>
              </a:r>
            </a:p>
            <a:p>
              <a:pPr>
                <a:lnSpc>
                  <a:spcPct val="120000"/>
                </a:lnSpc>
              </a:pPr>
              <a:endParaRPr lang="en-US" dirty="0" smtClean="0"/>
            </a:p>
            <a:p>
              <a:r>
                <a:rPr lang="en-US" dirty="0"/>
                <a:t>o</a:t>
              </a:r>
              <a:r>
                <a:rPr lang="en-US" dirty="0" smtClean="0"/>
                <a:t>f an unknown phenomenon    ,</a:t>
              </a:r>
            </a:p>
            <a:p>
              <a:r>
                <a:rPr lang="en-US" b="1" dirty="0"/>
                <a:t>s</a:t>
              </a:r>
              <a:r>
                <a:rPr lang="en-US" b="1" dirty="0" smtClean="0"/>
                <a:t>tatic</a:t>
              </a:r>
              <a:r>
                <a:rPr lang="en-US" dirty="0" smtClean="0"/>
                <a:t> models consider that: </a:t>
              </a: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92960" y="2327672"/>
              <a:ext cx="144016" cy="178306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8064" y="1968520"/>
              <a:ext cx="2099940" cy="321888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847904" y="2204863"/>
            <a:ext cx="3535511" cy="3384253"/>
            <a:chOff x="631880" y="2204863"/>
            <a:chExt cx="3535511" cy="3384253"/>
          </a:xfrm>
        </p:grpSpPr>
        <p:sp>
          <p:nvSpPr>
            <p:cNvPr id="79" name="Rectangle 78"/>
            <p:cNvSpPr/>
            <p:nvPr/>
          </p:nvSpPr>
          <p:spPr>
            <a:xfrm>
              <a:off x="724208" y="2204863"/>
              <a:ext cx="45719" cy="2952329"/>
            </a:xfrm>
            <a:prstGeom prst="rect">
              <a:avLst/>
            </a:prstGeom>
            <a:noFill/>
            <a:ln w="9525" cmpd="sng"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880" y="5301208"/>
              <a:ext cx="287908" cy="287908"/>
            </a:xfrm>
            <a:prstGeom prst="rect">
              <a:avLst/>
            </a:prstGeom>
          </p:spPr>
        </p:pic>
        <p:sp>
          <p:nvSpPr>
            <p:cNvPr id="80" name="Rectangle 79"/>
            <p:cNvSpPr/>
            <p:nvPr/>
          </p:nvSpPr>
          <p:spPr>
            <a:xfrm>
              <a:off x="3769752" y="2204864"/>
              <a:ext cx="45719" cy="2952329"/>
            </a:xfrm>
            <a:prstGeom prst="rect">
              <a:avLst/>
            </a:prstGeom>
            <a:noFill/>
            <a:ln w="9525" cmpd="sng"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91880" y="5301208"/>
              <a:ext cx="675511" cy="275208"/>
            </a:xfrm>
            <a:prstGeom prst="rect">
              <a:avLst/>
            </a:prstGeom>
          </p:spPr>
        </p:pic>
      </p:grpSp>
      <p:grpSp>
        <p:nvGrpSpPr>
          <p:cNvPr id="48" name="Group 47"/>
          <p:cNvGrpSpPr/>
          <p:nvPr/>
        </p:nvGrpSpPr>
        <p:grpSpPr>
          <a:xfrm>
            <a:off x="-36512" y="1619508"/>
            <a:ext cx="4227264" cy="3897724"/>
            <a:chOff x="-36512" y="1619508"/>
            <a:chExt cx="4227264" cy="3897724"/>
          </a:xfrm>
        </p:grpSpPr>
        <p:grpSp>
          <p:nvGrpSpPr>
            <p:cNvPr id="26" name="Group 25"/>
            <p:cNvGrpSpPr/>
            <p:nvPr/>
          </p:nvGrpSpPr>
          <p:grpSpPr>
            <a:xfrm>
              <a:off x="518344" y="1619508"/>
              <a:ext cx="3672408" cy="3897724"/>
              <a:chOff x="467544" y="1412776"/>
              <a:chExt cx="3672408" cy="3897724"/>
            </a:xfrm>
          </p:grpSpPr>
          <p:pic>
            <p:nvPicPr>
              <p:cNvPr id="13" name="Picture 12" descr="fMRI_TC_final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7544" y="1700808"/>
                <a:ext cx="3672408" cy="3528392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899592" y="4941168"/>
                <a:ext cx="31683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 smtClean="0"/>
                  <a:t>(N)</a:t>
                </a:r>
                <a:r>
                  <a:rPr lang="en-US" dirty="0" smtClean="0"/>
                  <a:t> samples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1331640" y="1412776"/>
                <a:ext cx="25922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Functional data (fMRI)</a:t>
                </a: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-36512" y="2348880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1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-36512" y="3212976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2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-36512" y="4643844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 smtClean="0"/>
                <a:t>m</a:t>
              </a: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5004048" y="2852936"/>
            <a:ext cx="3528392" cy="1477328"/>
            <a:chOff x="5004048" y="3645024"/>
            <a:chExt cx="3528392" cy="1477328"/>
          </a:xfrm>
        </p:grpSpPr>
        <p:sp>
          <p:nvSpPr>
            <p:cNvPr id="70" name="TextBox 69"/>
            <p:cNvSpPr txBox="1"/>
            <p:nvPr/>
          </p:nvSpPr>
          <p:spPr>
            <a:xfrm>
              <a:off x="5004048" y="3645024"/>
              <a:ext cx="3528392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    is a centered, </a:t>
              </a:r>
              <a:r>
                <a:rPr lang="en-US" dirty="0" err="1" smtClean="0"/>
                <a:t>gaussian</a:t>
              </a:r>
              <a:r>
                <a:rPr lang="en-US" dirty="0" smtClean="0"/>
                <a:t> random vector </a:t>
              </a:r>
              <a:r>
                <a:rPr lang="en-US" i="1" dirty="0" smtClean="0"/>
                <a:t>X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i="1" dirty="0" smtClean="0"/>
                <a:t>X </a:t>
              </a:r>
              <a:r>
                <a:rPr lang="en-US" dirty="0" smtClean="0"/>
                <a:t>takes values in</a:t>
              </a:r>
            </a:p>
            <a:p>
              <a:pPr marL="285750" indent="-285750">
                <a:buFont typeface="Arial"/>
                <a:buChar char="•"/>
              </a:pPr>
              <a:r>
                <a:rPr lang="en-US" i="1" dirty="0" smtClean="0"/>
                <a:t>X</a:t>
              </a:r>
              <a:r>
                <a:rPr lang="en-US" dirty="0" smtClean="0"/>
                <a:t> is completely described by its correlation matrix   </a:t>
              </a:r>
              <a:endParaRPr lang="en-US" i="1" dirty="0" smtClean="0"/>
            </a:p>
          </p:txBody>
        </p:sp>
        <p:pic>
          <p:nvPicPr>
            <p:cNvPr id="93" name="Picture 9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64088" y="3744590"/>
              <a:ext cx="144016" cy="178306"/>
            </a:xfrm>
            <a:prstGeom prst="rect">
              <a:avLst/>
            </a:prstGeom>
          </p:spPr>
        </p:pic>
        <p:pic>
          <p:nvPicPr>
            <p:cNvPr id="74" name="Picture 7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948265" y="4273934"/>
              <a:ext cx="360040" cy="194422"/>
            </a:xfrm>
            <a:prstGeom prst="rect">
              <a:avLst/>
            </a:prstGeom>
          </p:spPr>
        </p:pic>
        <p:pic>
          <p:nvPicPr>
            <p:cNvPr id="75" name="Picture 7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102440" y="4797152"/>
              <a:ext cx="1342008" cy="281822"/>
            </a:xfrm>
            <a:prstGeom prst="rect">
              <a:avLst/>
            </a:prstGeom>
          </p:spPr>
        </p:pic>
      </p:grpSp>
      <p:sp>
        <p:nvSpPr>
          <p:cNvPr id="81" name="Bent-Up Arrow 80"/>
          <p:cNvSpPr/>
          <p:nvPr/>
        </p:nvSpPr>
        <p:spPr>
          <a:xfrm rot="5400000">
            <a:off x="3365866" y="4671138"/>
            <a:ext cx="396044" cy="2016224"/>
          </a:xfrm>
          <a:prstGeom prst="bentUp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Picture 81" descr="Sigma.png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5804" y="4509120"/>
            <a:ext cx="2622500" cy="2348880"/>
          </a:xfrm>
          <a:prstGeom prst="rect">
            <a:avLst/>
          </a:prstGeom>
        </p:spPr>
      </p:pic>
      <p:sp>
        <p:nvSpPr>
          <p:cNvPr id="96" name="TextBox 95"/>
          <p:cNvSpPr txBox="1"/>
          <p:nvPr/>
        </p:nvSpPr>
        <p:spPr>
          <a:xfrm>
            <a:off x="7308304" y="558924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</a:t>
            </a:r>
            <a:r>
              <a:rPr lang="en-US" i="1" dirty="0" smtClean="0"/>
              <a:t>m</a:t>
            </a:r>
            <a:r>
              <a:rPr lang="en-US" dirty="0" smtClean="0"/>
              <a:t>=6)</a:t>
            </a:r>
            <a:endParaRPr lang="en-US" i="1" dirty="0" smtClean="0"/>
          </a:p>
        </p:txBody>
      </p:sp>
    </p:spTree>
    <p:extLst>
      <p:ext uri="{BB962C8B-B14F-4D97-AF65-F5344CB8AC3E}">
        <p14:creationId xmlns:p14="http://schemas.microsoft.com/office/powerpoint/2010/main" val="184582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96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versus dynamic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48</a:t>
            </a:fld>
            <a:endParaRPr lang="fr-BE"/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259632" y="2861210"/>
            <a:ext cx="1440160" cy="495782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84" name="Group 83"/>
          <p:cNvGrpSpPr/>
          <p:nvPr/>
        </p:nvGrpSpPr>
        <p:grpSpPr>
          <a:xfrm>
            <a:off x="4644008" y="1021144"/>
            <a:ext cx="3672408" cy="1255728"/>
            <a:chOff x="4644008" y="1620381"/>
            <a:chExt cx="3672408" cy="1255728"/>
          </a:xfrm>
        </p:grpSpPr>
        <p:sp>
          <p:nvSpPr>
            <p:cNvPr id="27" name="TextBox 26"/>
            <p:cNvSpPr txBox="1"/>
            <p:nvPr/>
          </p:nvSpPr>
          <p:spPr>
            <a:xfrm>
              <a:off x="4644008" y="1620381"/>
              <a:ext cx="3672408" cy="12557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Starting from </a:t>
              </a:r>
              <a:r>
                <a:rPr lang="en-US" i="1" dirty="0" smtClean="0"/>
                <a:t>N </a:t>
              </a:r>
              <a:r>
                <a:rPr lang="en-US" dirty="0" smtClean="0"/>
                <a:t>observations:</a:t>
              </a:r>
            </a:p>
            <a:p>
              <a:pPr>
                <a:lnSpc>
                  <a:spcPct val="120000"/>
                </a:lnSpc>
              </a:pPr>
              <a:endParaRPr lang="en-US" dirty="0" smtClean="0"/>
            </a:p>
            <a:p>
              <a:r>
                <a:rPr lang="en-US" dirty="0"/>
                <a:t>o</a:t>
              </a:r>
              <a:r>
                <a:rPr lang="en-US" dirty="0" smtClean="0"/>
                <a:t>f an unknown phenomenon    ,</a:t>
              </a:r>
            </a:p>
            <a:p>
              <a:r>
                <a:rPr lang="en-US" b="1" dirty="0" smtClean="0"/>
                <a:t>dynamic</a:t>
              </a:r>
              <a:r>
                <a:rPr lang="en-US" dirty="0" smtClean="0"/>
                <a:t> models consider that: </a:t>
              </a:r>
            </a:p>
          </p:txBody>
        </p:sp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92960" y="2327672"/>
              <a:ext cx="144016" cy="178306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48064" y="1968520"/>
              <a:ext cx="2099940" cy="321888"/>
            </a:xfrm>
            <a:prstGeom prst="rect">
              <a:avLst/>
            </a:prstGeom>
          </p:spPr>
        </p:pic>
      </p:grpSp>
      <p:grpSp>
        <p:nvGrpSpPr>
          <p:cNvPr id="44" name="Group 43"/>
          <p:cNvGrpSpPr/>
          <p:nvPr/>
        </p:nvGrpSpPr>
        <p:grpSpPr>
          <a:xfrm>
            <a:off x="847904" y="2204863"/>
            <a:ext cx="3535511" cy="3384253"/>
            <a:chOff x="631880" y="2204863"/>
            <a:chExt cx="3535511" cy="3384253"/>
          </a:xfrm>
        </p:grpSpPr>
        <p:sp>
          <p:nvSpPr>
            <p:cNvPr id="79" name="Rectangle 78"/>
            <p:cNvSpPr/>
            <p:nvPr/>
          </p:nvSpPr>
          <p:spPr>
            <a:xfrm>
              <a:off x="724208" y="2204863"/>
              <a:ext cx="45719" cy="2952329"/>
            </a:xfrm>
            <a:prstGeom prst="rect">
              <a:avLst/>
            </a:prstGeom>
            <a:noFill/>
            <a:ln w="9525" cmpd="sng"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31880" y="5301208"/>
              <a:ext cx="287908" cy="287908"/>
            </a:xfrm>
            <a:prstGeom prst="rect">
              <a:avLst/>
            </a:prstGeom>
          </p:spPr>
        </p:pic>
        <p:sp>
          <p:nvSpPr>
            <p:cNvPr id="80" name="Rectangle 79"/>
            <p:cNvSpPr/>
            <p:nvPr/>
          </p:nvSpPr>
          <p:spPr>
            <a:xfrm>
              <a:off x="3769752" y="2204864"/>
              <a:ext cx="45719" cy="2952329"/>
            </a:xfrm>
            <a:prstGeom prst="rect">
              <a:avLst/>
            </a:prstGeom>
            <a:noFill/>
            <a:ln w="9525" cmpd="sng">
              <a:solidFill>
                <a:srgbClr val="008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491880" y="5301208"/>
              <a:ext cx="675511" cy="275208"/>
            </a:xfrm>
            <a:prstGeom prst="rect">
              <a:avLst/>
            </a:prstGeom>
          </p:spPr>
        </p:pic>
      </p:grpSp>
      <p:grpSp>
        <p:nvGrpSpPr>
          <p:cNvPr id="48" name="Group 47"/>
          <p:cNvGrpSpPr/>
          <p:nvPr/>
        </p:nvGrpSpPr>
        <p:grpSpPr>
          <a:xfrm>
            <a:off x="-36512" y="1619508"/>
            <a:ext cx="4227264" cy="3897724"/>
            <a:chOff x="-36512" y="1619508"/>
            <a:chExt cx="4227264" cy="3897724"/>
          </a:xfrm>
        </p:grpSpPr>
        <p:grpSp>
          <p:nvGrpSpPr>
            <p:cNvPr id="26" name="Group 25"/>
            <p:cNvGrpSpPr/>
            <p:nvPr/>
          </p:nvGrpSpPr>
          <p:grpSpPr>
            <a:xfrm>
              <a:off x="518344" y="1619508"/>
              <a:ext cx="3672408" cy="3897724"/>
              <a:chOff x="467544" y="1412776"/>
              <a:chExt cx="3672408" cy="3897724"/>
            </a:xfrm>
          </p:grpSpPr>
          <p:pic>
            <p:nvPicPr>
              <p:cNvPr id="13" name="Picture 12" descr="fMRI_TC_final.pdf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67544" y="1700808"/>
                <a:ext cx="3672408" cy="3528392"/>
              </a:xfrm>
              <a:prstGeom prst="rect">
                <a:avLst/>
              </a:prstGeom>
            </p:spPr>
          </p:pic>
          <p:sp>
            <p:nvSpPr>
              <p:cNvPr id="25" name="TextBox 24"/>
              <p:cNvSpPr txBox="1"/>
              <p:nvPr/>
            </p:nvSpPr>
            <p:spPr>
              <a:xfrm>
                <a:off x="899592" y="4941168"/>
                <a:ext cx="316835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 smtClean="0"/>
                  <a:t>(N)</a:t>
                </a:r>
                <a:r>
                  <a:rPr lang="en-US" dirty="0" smtClean="0"/>
                  <a:t> samples</a:t>
                </a:r>
              </a:p>
            </p:txBody>
          </p:sp>
          <p:sp>
            <p:nvSpPr>
              <p:cNvPr id="72" name="TextBox 71"/>
              <p:cNvSpPr txBox="1"/>
              <p:nvPr/>
            </p:nvSpPr>
            <p:spPr>
              <a:xfrm>
                <a:off x="1331640" y="1412776"/>
                <a:ext cx="259228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Functional data (fMRI)</a:t>
                </a: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>
              <a:off x="-36512" y="2348880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1</a:t>
              </a:r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-36512" y="3212976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2</a:t>
              </a:r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-36512" y="4643844"/>
              <a:ext cx="8640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 smtClean="0"/>
                <a:t>m</a:t>
              </a:r>
            </a:p>
          </p:txBody>
        </p:sp>
      </p:grpSp>
      <p:sp>
        <p:nvSpPr>
          <p:cNvPr id="81" name="Bent-Up Arrow 80"/>
          <p:cNvSpPr/>
          <p:nvPr/>
        </p:nvSpPr>
        <p:spPr>
          <a:xfrm rot="5400000">
            <a:off x="3365866" y="4671138"/>
            <a:ext cx="396044" cy="2016224"/>
          </a:xfrm>
          <a:prstGeom prst="bentUp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TextBox 95"/>
          <p:cNvSpPr txBox="1"/>
          <p:nvPr/>
        </p:nvSpPr>
        <p:spPr>
          <a:xfrm>
            <a:off x="7308304" y="5589240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(</a:t>
            </a:r>
            <a:r>
              <a:rPr lang="en-US" i="1" dirty="0" smtClean="0"/>
              <a:t>m</a:t>
            </a:r>
            <a:r>
              <a:rPr lang="en-US" dirty="0" smtClean="0"/>
              <a:t>=6)</a:t>
            </a:r>
            <a:endParaRPr lang="en-US" i="1" dirty="0" smtClean="0"/>
          </a:p>
        </p:txBody>
      </p:sp>
      <p:pic>
        <p:nvPicPr>
          <p:cNvPr id="14" name="Picture 13" descr="Phi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024" y="4763999"/>
            <a:ext cx="2483768" cy="1977369"/>
          </a:xfrm>
          <a:prstGeom prst="rect">
            <a:avLst/>
          </a:prstGeom>
        </p:spPr>
      </p:pic>
      <p:grpSp>
        <p:nvGrpSpPr>
          <p:cNvPr id="11" name="Group 10"/>
          <p:cNvGrpSpPr/>
          <p:nvPr/>
        </p:nvGrpSpPr>
        <p:grpSpPr>
          <a:xfrm>
            <a:off x="5004048" y="2195471"/>
            <a:ext cx="4032448" cy="2673689"/>
            <a:chOff x="5004048" y="3923663"/>
            <a:chExt cx="4032448" cy="2673689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403036" y="4572744"/>
              <a:ext cx="249084" cy="203200"/>
            </a:xfrm>
            <a:prstGeom prst="rect">
              <a:avLst/>
            </a:prstGeom>
          </p:spPr>
        </p:pic>
        <p:grpSp>
          <p:nvGrpSpPr>
            <p:cNvPr id="10" name="Group 9"/>
            <p:cNvGrpSpPr/>
            <p:nvPr/>
          </p:nvGrpSpPr>
          <p:grpSpPr>
            <a:xfrm>
              <a:off x="5004048" y="3923663"/>
              <a:ext cx="4032448" cy="2673689"/>
              <a:chOff x="5004048" y="2852936"/>
              <a:chExt cx="4032448" cy="2673689"/>
            </a:xfrm>
          </p:grpSpPr>
          <p:grpSp>
            <p:nvGrpSpPr>
              <p:cNvPr id="83" name="Group 82"/>
              <p:cNvGrpSpPr/>
              <p:nvPr/>
            </p:nvGrpSpPr>
            <p:grpSpPr>
              <a:xfrm>
                <a:off x="5004048" y="2852936"/>
                <a:ext cx="4032448" cy="1477328"/>
                <a:chOff x="5004048" y="3645024"/>
                <a:chExt cx="3528392" cy="1477328"/>
              </a:xfrm>
            </p:grpSpPr>
            <p:sp>
              <p:nvSpPr>
                <p:cNvPr id="70" name="TextBox 69"/>
                <p:cNvSpPr txBox="1"/>
                <p:nvPr/>
              </p:nvSpPr>
              <p:spPr>
                <a:xfrm>
                  <a:off x="5004048" y="3645024"/>
                  <a:ext cx="3528392" cy="14773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285750" indent="-285750">
                    <a:buFont typeface="Arial"/>
                    <a:buChar char="•"/>
                  </a:pPr>
                  <a:r>
                    <a:rPr lang="en-US" dirty="0" smtClean="0"/>
                    <a:t>     is a centered, </a:t>
                  </a:r>
                  <a:r>
                    <a:rPr lang="en-US" dirty="0" err="1" smtClean="0"/>
                    <a:t>gaussian</a:t>
                  </a:r>
                  <a:r>
                    <a:rPr lang="en-US" dirty="0" smtClean="0"/>
                    <a:t>, stationary, stochastic process </a:t>
                  </a:r>
                  <a:endParaRPr lang="en-US" i="1" dirty="0" smtClean="0"/>
                </a:p>
                <a:p>
                  <a:pPr marL="285750" indent="-285750">
                    <a:buFont typeface="Arial"/>
                    <a:buChar char="•"/>
                  </a:pPr>
                  <a:r>
                    <a:rPr lang="en-US" i="1" dirty="0"/>
                    <a:t> </a:t>
                  </a:r>
                  <a:r>
                    <a:rPr lang="en-US" i="1" dirty="0" smtClean="0"/>
                    <a:t>      </a:t>
                  </a:r>
                  <a:r>
                    <a:rPr lang="en-US" dirty="0" smtClean="0"/>
                    <a:t>takes values in </a:t>
                  </a:r>
                </a:p>
                <a:p>
                  <a:pPr marL="285750" indent="-285750">
                    <a:buFont typeface="Arial"/>
                    <a:buChar char="•"/>
                  </a:pPr>
                  <a:r>
                    <a:rPr lang="en-US" i="1" dirty="0"/>
                    <a:t> </a:t>
                  </a:r>
                  <a:r>
                    <a:rPr lang="en-US" i="1" dirty="0" smtClean="0"/>
                    <a:t>                 </a:t>
                  </a:r>
                  <a:r>
                    <a:rPr lang="en-US" dirty="0" smtClean="0"/>
                    <a:t>is completely described by the covariance lags sequence:</a:t>
                  </a:r>
                </a:p>
              </p:txBody>
            </p:sp>
            <p:pic>
              <p:nvPicPr>
                <p:cNvPr id="93" name="Picture 92"/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5364088" y="3744590"/>
                  <a:ext cx="144016" cy="178306"/>
                </a:xfrm>
                <a:prstGeom prst="rect">
                  <a:avLst/>
                </a:prstGeom>
              </p:spPr>
            </p:pic>
          </p:grpSp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7102440" y="3192656"/>
                <a:ext cx="802159" cy="241300"/>
              </a:xfrm>
              <a:prstGeom prst="rect">
                <a:avLst/>
              </a:prstGeom>
            </p:spPr>
          </p:pic>
          <p:pic>
            <p:nvPicPr>
              <p:cNvPr id="33" name="Picture 32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415776" y="3753604"/>
                <a:ext cx="802159" cy="24130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7143968" y="3490848"/>
                <a:ext cx="1287016" cy="235953"/>
              </a:xfrm>
              <a:prstGeom prst="rect">
                <a:avLst/>
              </a:prstGeom>
            </p:spPr>
          </p:pic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52120" y="4313416"/>
                <a:ext cx="2857624" cy="296091"/>
              </a:xfrm>
              <a:prstGeom prst="rect">
                <a:avLst/>
              </a:prstGeom>
            </p:spPr>
          </p:pic>
          <p:sp>
            <p:nvSpPr>
              <p:cNvPr id="8" name="TextBox 7"/>
              <p:cNvSpPr txBox="1"/>
              <p:nvPr/>
            </p:nvSpPr>
            <p:spPr>
              <a:xfrm>
                <a:off x="5292080" y="4581128"/>
                <a:ext cx="3600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through the power spectral density: </a:t>
                </a:r>
              </a:p>
            </p:txBody>
          </p:sp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5940152" y="4910252"/>
                <a:ext cx="2160240" cy="616373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798039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9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First order approximation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49</a:t>
            </a:fld>
            <a:endParaRPr lang="fr-BE"/>
          </a:p>
        </p:txBody>
      </p:sp>
      <p:pic>
        <p:nvPicPr>
          <p:cNvPr id="4" name="Picture 3" descr="4_Fig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0542"/>
            <a:ext cx="9144000" cy="4358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925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motivating limitation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</a:t>
            </a:fld>
            <a:endParaRPr lang="fr-BE"/>
          </a:p>
        </p:txBody>
      </p:sp>
      <p:grpSp>
        <p:nvGrpSpPr>
          <p:cNvPr id="57" name="Group 56"/>
          <p:cNvGrpSpPr/>
          <p:nvPr/>
        </p:nvGrpSpPr>
        <p:grpSpPr>
          <a:xfrm>
            <a:off x="3583426" y="1916832"/>
            <a:ext cx="210726" cy="792088"/>
            <a:chOff x="3511418" y="1844824"/>
            <a:chExt cx="210726" cy="7920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8066" y="1844824"/>
              <a:ext cx="189838" cy="14401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1418" y="2459112"/>
              <a:ext cx="210726" cy="17780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168" y="2038073"/>
            <a:ext cx="1079624" cy="206399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3995936" y="1196752"/>
            <a:ext cx="3859629" cy="1296144"/>
            <a:chOff x="3923928" y="1124744"/>
            <a:chExt cx="3859629" cy="1296144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9952" y="1802780"/>
              <a:ext cx="1745246" cy="618108"/>
            </a:xfrm>
            <a:prstGeom prst="rect">
              <a:avLst/>
            </a:prstGeom>
          </p:spPr>
        </p:pic>
        <p:grpSp>
          <p:nvGrpSpPr>
            <p:cNvPr id="55" name="Group 54"/>
            <p:cNvGrpSpPr/>
            <p:nvPr/>
          </p:nvGrpSpPr>
          <p:grpSpPr>
            <a:xfrm>
              <a:off x="3923928" y="1124744"/>
              <a:ext cx="3859629" cy="369332"/>
              <a:chOff x="4067944" y="1124744"/>
              <a:chExt cx="3859629" cy="36933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4067944" y="1124744"/>
                <a:ext cx="38596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FC measured by the correlation</a:t>
                </a: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58548" y="1241196"/>
                <a:ext cx="170718" cy="237108"/>
              </a:xfrm>
              <a:prstGeom prst="rect">
                <a:avLst/>
              </a:prstGeom>
            </p:spPr>
          </p:pic>
        </p:grpSp>
      </p:grpSp>
      <p:grpSp>
        <p:nvGrpSpPr>
          <p:cNvPr id="42" name="Group 41"/>
          <p:cNvGrpSpPr/>
          <p:nvPr/>
        </p:nvGrpSpPr>
        <p:grpSpPr>
          <a:xfrm>
            <a:off x="7668344" y="1628800"/>
            <a:ext cx="1296144" cy="1368875"/>
            <a:chOff x="7596336" y="1556792"/>
            <a:chExt cx="1296144" cy="1368875"/>
          </a:xfrm>
        </p:grpSpPr>
        <p:pic>
          <p:nvPicPr>
            <p:cNvPr id="18" name="Picture 17" descr="FC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2360" y="1556792"/>
              <a:ext cx="1080120" cy="108012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96336" y="1969400"/>
              <a:ext cx="76200" cy="18010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56376" y="2708920"/>
              <a:ext cx="101600" cy="216747"/>
            </a:xfrm>
            <a:prstGeom prst="rect">
              <a:avLst/>
            </a:prstGeom>
          </p:spPr>
        </p:pic>
        <p:cxnSp>
          <p:nvCxnSpPr>
            <p:cNvPr id="22" name="Straight Connector 21"/>
            <p:cNvCxnSpPr/>
            <p:nvPr/>
          </p:nvCxnSpPr>
          <p:spPr bwMode="auto">
            <a:xfrm>
              <a:off x="8022034" y="2079898"/>
              <a:ext cx="0" cy="57606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7784802" y="2070373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6" name="Group 85"/>
          <p:cNvGrpSpPr/>
          <p:nvPr/>
        </p:nvGrpSpPr>
        <p:grpSpPr>
          <a:xfrm>
            <a:off x="3233155" y="3762350"/>
            <a:ext cx="209006" cy="851710"/>
            <a:chOff x="3923928" y="4449498"/>
            <a:chExt cx="209006" cy="85171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923928" y="4449498"/>
              <a:ext cx="190500" cy="203638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23928" y="5072608"/>
              <a:ext cx="209006" cy="228600"/>
            </a:xfrm>
            <a:prstGeom prst="rect">
              <a:avLst/>
            </a:prstGeom>
          </p:spPr>
        </p:pic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11960" y="3816645"/>
            <a:ext cx="1751905" cy="620467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182685" y="1196752"/>
            <a:ext cx="3669235" cy="1826040"/>
            <a:chOff x="110677" y="1124744"/>
            <a:chExt cx="3669235" cy="1826040"/>
          </a:xfrm>
        </p:grpSpPr>
        <p:pic>
          <p:nvPicPr>
            <p:cNvPr id="4" name="Picture 3" descr="original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68" y="1484783"/>
              <a:ext cx="2880320" cy="1256175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187624" y="1124744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Functional data (fMRI)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71600" y="2627619"/>
              <a:ext cx="259228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 (N points)</a:t>
              </a: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110677" y="1484784"/>
              <a:ext cx="572891" cy="323165"/>
              <a:chOff x="110677" y="1484784"/>
              <a:chExt cx="572891" cy="323165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110677" y="1484784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07368" y="1556792"/>
                <a:ext cx="76200" cy="180109"/>
              </a:xfrm>
              <a:prstGeom prst="rect">
                <a:avLst/>
              </a:prstGeom>
            </p:spPr>
          </p:pic>
        </p:grpSp>
        <p:grpSp>
          <p:nvGrpSpPr>
            <p:cNvPr id="41" name="Group 40"/>
            <p:cNvGrpSpPr/>
            <p:nvPr/>
          </p:nvGrpSpPr>
          <p:grpSpPr>
            <a:xfrm>
              <a:off x="110677" y="2132856"/>
              <a:ext cx="572891" cy="323165"/>
              <a:chOff x="110677" y="2132856"/>
              <a:chExt cx="572891" cy="32316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110677" y="2132856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1968" y="2210798"/>
                <a:ext cx="101600" cy="216747"/>
              </a:xfrm>
              <a:prstGeom prst="rect">
                <a:avLst/>
              </a:prstGeom>
            </p:spPr>
          </p:pic>
        </p:grpSp>
      </p:grpSp>
      <p:cxnSp>
        <p:nvCxnSpPr>
          <p:cNvPr id="71" name="Straight Arrow Connector 70"/>
          <p:cNvCxnSpPr>
            <a:stCxn id="8" idx="1"/>
          </p:cNvCxnSpPr>
          <p:nvPr/>
        </p:nvCxnSpPr>
        <p:spPr bwMode="auto">
          <a:xfrm>
            <a:off x="1043608" y="2861210"/>
            <a:ext cx="1440160" cy="495782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87" name="Group 86"/>
          <p:cNvGrpSpPr/>
          <p:nvPr/>
        </p:nvGrpSpPr>
        <p:grpSpPr>
          <a:xfrm>
            <a:off x="179512" y="1666840"/>
            <a:ext cx="3446615" cy="3490352"/>
            <a:chOff x="176201" y="2314912"/>
            <a:chExt cx="3446615" cy="3490352"/>
          </a:xfrm>
        </p:grpSpPr>
        <p:grpSp>
          <p:nvGrpSpPr>
            <p:cNvPr id="67" name="Group 66"/>
            <p:cNvGrpSpPr/>
            <p:nvPr/>
          </p:nvGrpSpPr>
          <p:grpSpPr>
            <a:xfrm>
              <a:off x="847122" y="2314912"/>
              <a:ext cx="2712338" cy="1084781"/>
              <a:chOff x="782749" y="1592069"/>
              <a:chExt cx="2712338" cy="1084781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2077376" y="1592069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958772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466287" y="1593523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66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782749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76201" y="3837312"/>
              <a:ext cx="3446615" cy="1967952"/>
              <a:chOff x="104193" y="2924944"/>
              <a:chExt cx="3446615" cy="1967952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104193" y="3429000"/>
                <a:ext cx="3446615" cy="1463896"/>
                <a:chOff x="104193" y="3429000"/>
                <a:chExt cx="3446615" cy="1463896"/>
              </a:xfrm>
            </p:grpSpPr>
            <p:pic>
              <p:nvPicPr>
                <p:cNvPr id="6" name="Picture 5" descr="shuffled.pdf"/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3568" y="3474674"/>
                  <a:ext cx="2867240" cy="1250470"/>
                </a:xfrm>
                <a:prstGeom prst="rect">
                  <a:avLst/>
                </a:prstGeom>
              </p:spPr>
            </p:pic>
            <p:sp>
              <p:nvSpPr>
                <p:cNvPr id="34" name="TextBox 33"/>
                <p:cNvSpPr txBox="1"/>
                <p:nvPr/>
              </p:nvSpPr>
              <p:spPr>
                <a:xfrm>
                  <a:off x="899592" y="4569731"/>
                  <a:ext cx="2592288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500" dirty="0" smtClean="0"/>
                    <a:t>N points</a:t>
                  </a:r>
                </a:p>
              </p:txBody>
            </p:sp>
            <p:grpSp>
              <p:nvGrpSpPr>
                <p:cNvPr id="49" name="Group 48"/>
                <p:cNvGrpSpPr/>
                <p:nvPr/>
              </p:nvGrpSpPr>
              <p:grpSpPr>
                <a:xfrm>
                  <a:off x="107366" y="3429000"/>
                  <a:ext cx="573933" cy="323165"/>
                  <a:chOff x="109635" y="1484784"/>
                  <a:chExt cx="573933" cy="323165"/>
                </a:xfrm>
              </p:grpSpPr>
              <p:sp>
                <p:nvSpPr>
                  <p:cNvPr id="50" name="Rectangle 49"/>
                  <p:cNvSpPr/>
                  <p:nvPr/>
                </p:nvSpPr>
                <p:spPr>
                  <a:xfrm>
                    <a:off x="109635" y="1484784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1" name="Picture 50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607368" y="1556792"/>
                    <a:ext cx="76200" cy="18010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up 51"/>
                <p:cNvGrpSpPr/>
                <p:nvPr/>
              </p:nvGrpSpPr>
              <p:grpSpPr>
                <a:xfrm>
                  <a:off x="104193" y="4041939"/>
                  <a:ext cx="577106" cy="323165"/>
                  <a:chOff x="106462" y="2132856"/>
                  <a:chExt cx="577106" cy="323165"/>
                </a:xfrm>
              </p:grpSpPr>
              <p:sp>
                <p:nvSpPr>
                  <p:cNvPr id="53" name="Rectangle 52"/>
                  <p:cNvSpPr/>
                  <p:nvPr/>
                </p:nvSpPr>
                <p:spPr>
                  <a:xfrm>
                    <a:off x="106462" y="2132856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4" name="Picture 53"/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81968" y="2210798"/>
                    <a:ext cx="101600" cy="21674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8" name="Group 67"/>
                <p:cNvGrpSpPr/>
                <p:nvPr/>
              </p:nvGrpSpPr>
              <p:grpSpPr>
                <a:xfrm>
                  <a:off x="1239537" y="3533160"/>
                  <a:ext cx="2236267" cy="1080120"/>
                  <a:chOff x="1239537" y="3533160"/>
                  <a:chExt cx="2236267" cy="1080120"/>
                </a:xfrm>
              </p:grpSpPr>
              <p:sp>
                <p:nvSpPr>
                  <p:cNvPr id="63" name="Rectangle 62"/>
                  <p:cNvSpPr/>
                  <p:nvPr/>
                </p:nvSpPr>
                <p:spPr>
                  <a:xfrm>
                    <a:off x="344700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>
                    <a:off x="1239537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6600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" name="Rectangle 64"/>
                  <p:cNvSpPr/>
                  <p:nvPr/>
                </p:nvSpPr>
                <p:spPr>
                  <a:xfrm>
                    <a:off x="289505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8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2806970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cxnSp>
            <p:nvCxnSpPr>
              <p:cNvPr id="73" name="Straight Arrow Connector 72"/>
              <p:cNvCxnSpPr/>
              <p:nvPr/>
            </p:nvCxnSpPr>
            <p:spPr bwMode="auto">
              <a:xfrm>
                <a:off x="971600" y="2924944"/>
                <a:ext cx="172819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008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6" name="Straight Arrow Connector 75"/>
              <p:cNvCxnSpPr/>
              <p:nvPr/>
            </p:nvCxnSpPr>
            <p:spPr bwMode="auto">
              <a:xfrm>
                <a:off x="2123728" y="2924944"/>
                <a:ext cx="64807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7" name="Straight Arrow Connector 76"/>
              <p:cNvCxnSpPr/>
              <p:nvPr/>
            </p:nvCxnSpPr>
            <p:spPr bwMode="auto">
              <a:xfrm>
                <a:off x="827584" y="2924944"/>
                <a:ext cx="2376264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3366FF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8" name="Straight Arrow Connector 77"/>
              <p:cNvCxnSpPr/>
              <p:nvPr/>
            </p:nvCxnSpPr>
            <p:spPr bwMode="auto">
              <a:xfrm flipH="1">
                <a:off x="1547664" y="2924944"/>
                <a:ext cx="1944216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660066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grpSp>
        <p:nvGrpSpPr>
          <p:cNvPr id="95" name="Group 94"/>
          <p:cNvGrpSpPr/>
          <p:nvPr/>
        </p:nvGrpSpPr>
        <p:grpSpPr>
          <a:xfrm>
            <a:off x="6084168" y="3978285"/>
            <a:ext cx="1872208" cy="281879"/>
            <a:chOff x="6084168" y="3978285"/>
            <a:chExt cx="1872208" cy="281879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84168" y="3978285"/>
              <a:ext cx="1079624" cy="206399"/>
            </a:xfrm>
            <a:prstGeom prst="rect">
              <a:avLst/>
            </a:prstGeom>
          </p:spPr>
        </p:pic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76300" y="4044140"/>
              <a:ext cx="680076" cy="216024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611560" y="5589240"/>
            <a:ext cx="7989428" cy="646331"/>
            <a:chOff x="1047068" y="5589240"/>
            <a:chExt cx="7989428" cy="646331"/>
          </a:xfrm>
        </p:grpSpPr>
        <p:grpSp>
          <p:nvGrpSpPr>
            <p:cNvPr id="92" name="Group 91"/>
            <p:cNvGrpSpPr/>
            <p:nvPr/>
          </p:nvGrpSpPr>
          <p:grpSpPr>
            <a:xfrm>
              <a:off x="1047068" y="5589240"/>
              <a:ext cx="5109098" cy="646331"/>
              <a:chOff x="1516143" y="5589240"/>
              <a:chExt cx="5970879" cy="646331"/>
            </a:xfrm>
          </p:grpSpPr>
          <p:sp>
            <p:nvSpPr>
              <p:cNvPr id="90" name="Right Arrow 89"/>
              <p:cNvSpPr/>
              <p:nvPr/>
            </p:nvSpPr>
            <p:spPr>
              <a:xfrm>
                <a:off x="1516143" y="5845912"/>
                <a:ext cx="504924" cy="144016"/>
              </a:xfrm>
              <a:prstGeom prst="rightArrow">
                <a:avLst/>
              </a:prstGeom>
              <a:solidFill>
                <a:srgbClr val="385D8A"/>
              </a:solidFill>
              <a:ln>
                <a:solidFill>
                  <a:srgbClr val="385D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411759" y="5589240"/>
                <a:ext cx="50752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1" dirty="0" smtClean="0"/>
                  <a:t>FC measured by the correlation </a:t>
                </a:r>
                <a:r>
                  <a:rPr lang="en-US" b="1" i="1" dirty="0" smtClean="0"/>
                  <a:t>does not</a:t>
                </a:r>
                <a:r>
                  <a:rPr lang="en-US" b="1" dirty="0" smtClean="0"/>
                  <a:t> take the temporal information into account</a:t>
                </a:r>
              </a:p>
            </p:txBody>
          </p:sp>
        </p:grpSp>
        <p:sp>
          <p:nvSpPr>
            <p:cNvPr id="70" name="Right Arrow 69"/>
            <p:cNvSpPr/>
            <p:nvPr/>
          </p:nvSpPr>
          <p:spPr>
            <a:xfrm>
              <a:off x="6372200" y="5852492"/>
              <a:ext cx="432048" cy="144016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948264" y="572396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“Static” approach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7754671" y="1196752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FC matrix</a:t>
            </a:r>
          </a:p>
        </p:txBody>
      </p:sp>
    </p:spTree>
    <p:extLst>
      <p:ext uri="{BB962C8B-B14F-4D97-AF65-F5344CB8AC3E}">
        <p14:creationId xmlns:p14="http://schemas.microsoft.com/office/powerpoint/2010/main" val="147678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Illustration of STC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50</a:t>
            </a:fld>
            <a:endParaRPr lang="fr-BE"/>
          </a:p>
        </p:txBody>
      </p:sp>
      <p:pic>
        <p:nvPicPr>
          <p:cNvPr id="4" name="Picture 3" descr="4_Total_connectivity_illustr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6" y="1988840"/>
            <a:ext cx="9033731" cy="3312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41552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n°1 using inverse PSD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51</a:t>
            </a:fld>
            <a:endParaRPr lang="fr-BE"/>
          </a:p>
        </p:txBody>
      </p:sp>
      <p:pic>
        <p:nvPicPr>
          <p:cNvPr id="4" name="Picture 3" descr="4_dmn_ips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76" y="1442570"/>
            <a:ext cx="8510296" cy="4506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38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</a:t>
            </a:r>
            <a:r>
              <a:rPr lang="en-US" dirty="0" smtClean="0"/>
              <a:t>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52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1115616" y="1890697"/>
            <a:ext cx="69847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31 patients </a:t>
            </a:r>
            <a:r>
              <a:rPr lang="en-US" dirty="0"/>
              <a:t>with probable Alzheimer’s disease (AD) </a:t>
            </a:r>
            <a:r>
              <a:rPr lang="en-US" dirty="0" smtClean="0"/>
              <a:t>divided in two groups based on the MARS score (Clare et al., 2002):</a:t>
            </a:r>
            <a:endParaRPr lang="en-US" dirty="0"/>
          </a:p>
          <a:p>
            <a:pPr lvl="1" algn="just"/>
            <a:r>
              <a:rPr lang="en-US" dirty="0" smtClean="0"/>
              <a:t>15 “</a:t>
            </a:r>
            <a:r>
              <a:rPr lang="en-US" dirty="0"/>
              <a:t>c</a:t>
            </a:r>
            <a:r>
              <a:rPr lang="en-US" dirty="0" smtClean="0"/>
              <a:t>onscious” AD patients</a:t>
            </a:r>
          </a:p>
          <a:p>
            <a:pPr lvl="1" algn="just"/>
            <a:r>
              <a:rPr lang="en-US" dirty="0" smtClean="0"/>
              <a:t>16 </a:t>
            </a:r>
            <a:r>
              <a:rPr lang="en-US" dirty="0" err="1" smtClean="0"/>
              <a:t>anosognosic</a:t>
            </a:r>
            <a:r>
              <a:rPr lang="en-US" dirty="0" smtClean="0"/>
              <a:t> AD patients </a:t>
            </a:r>
          </a:p>
          <a:p>
            <a:pPr marL="742950" lvl="1" indent="-285750" algn="just">
              <a:buFont typeface="Arial"/>
              <a:buChar char="•"/>
            </a:pPr>
            <a:endParaRPr lang="en-US" dirty="0" smtClean="0"/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Functional MRI time courses extracted in the default mode network (DMN)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290988" y="4725144"/>
            <a:ext cx="6809404" cy="923330"/>
            <a:chOff x="1403648" y="3356992"/>
            <a:chExt cx="6809404" cy="1015663"/>
          </a:xfrm>
        </p:grpSpPr>
        <p:sp>
          <p:nvSpPr>
            <p:cNvPr id="6" name="Right Arrow 5"/>
            <p:cNvSpPr/>
            <p:nvPr/>
          </p:nvSpPr>
          <p:spPr>
            <a:xfrm>
              <a:off x="1403648" y="3629114"/>
              <a:ext cx="792088" cy="216023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339752" y="3356992"/>
              <a:ext cx="587330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Computation </a:t>
              </a:r>
              <a:r>
                <a:rPr lang="en-US" dirty="0" smtClean="0"/>
                <a:t>of the three markers of </a:t>
              </a:r>
              <a:r>
                <a:rPr lang="en-US" dirty="0"/>
                <a:t>spatiotemporal connectivity within the </a:t>
              </a:r>
              <a:r>
                <a:rPr lang="en-US" dirty="0" smtClean="0"/>
                <a:t>DMN; only </a:t>
              </a:r>
              <a:r>
                <a:rPr lang="el-GR" dirty="0" smtClean="0"/>
                <a:t>δ</a:t>
              </a:r>
              <a:r>
                <a:rPr lang="nl-BE" dirty="0" smtClean="0"/>
                <a:t> is used in the following.</a:t>
              </a:r>
              <a:r>
                <a:rPr lang="en-US" dirty="0" smtClean="0"/>
                <a:t> </a:t>
              </a:r>
              <a:endParaRPr lang="en-US" dirty="0"/>
            </a:p>
            <a:p>
              <a:pPr algn="just"/>
              <a:endParaRPr lang="en-US" dirty="0" smtClean="0"/>
            </a:p>
          </p:txBody>
        </p:sp>
      </p:grpSp>
    </p:spTree>
    <p:extLst>
      <p:ext uri="{BB962C8B-B14F-4D97-AF65-F5344CB8AC3E}">
        <p14:creationId xmlns:p14="http://schemas.microsoft.com/office/powerpoint/2010/main" val="1611136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 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53</a:t>
            </a:fld>
            <a:endParaRPr lang="fr-BE"/>
          </a:p>
        </p:txBody>
      </p:sp>
      <p:pic>
        <p:nvPicPr>
          <p:cNvPr id="4" name="Picture 3" descr="4_ad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225376"/>
            <a:ext cx="68072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34377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54</a:t>
            </a:fld>
            <a:endParaRPr lang="fr-BE"/>
          </a:p>
        </p:txBody>
      </p:sp>
      <p:grpSp>
        <p:nvGrpSpPr>
          <p:cNvPr id="5" name="Group 4"/>
          <p:cNvGrpSpPr/>
          <p:nvPr/>
        </p:nvGrpSpPr>
        <p:grpSpPr>
          <a:xfrm>
            <a:off x="1043608" y="5445224"/>
            <a:ext cx="7200800" cy="1277273"/>
            <a:chOff x="1043608" y="5517232"/>
            <a:chExt cx="7200800" cy="1277273"/>
          </a:xfrm>
        </p:grpSpPr>
        <p:sp>
          <p:nvSpPr>
            <p:cNvPr id="6" name="TextBox 5"/>
            <p:cNvSpPr txBox="1"/>
            <p:nvPr/>
          </p:nvSpPr>
          <p:spPr>
            <a:xfrm>
              <a:off x="1763688" y="5517232"/>
              <a:ext cx="6480720" cy="12772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just">
                <a:spcAft>
                  <a:spcPts val="600"/>
                </a:spcAft>
                <a:buFont typeface="+mj-lt"/>
                <a:buAutoNum type="arabicPeriod"/>
              </a:pPr>
              <a:r>
                <a:rPr lang="nl-BE" dirty="0" smtClean="0"/>
                <a:t>There is a significant correlation between </a:t>
              </a:r>
              <a:r>
                <a:rPr lang="el-GR" dirty="0" smtClean="0"/>
                <a:t>δ</a:t>
              </a:r>
              <a:r>
                <a:rPr lang="nl-BE" dirty="0" smtClean="0"/>
                <a:t> in DMN and the MARS score</a:t>
              </a:r>
            </a:p>
            <a:p>
              <a:pPr marL="342900" indent="-342900" algn="just">
                <a:spcAft>
                  <a:spcPts val="600"/>
                </a:spcAft>
                <a:buFont typeface="+mj-lt"/>
                <a:buAutoNum type="arabicPeriod"/>
              </a:pPr>
              <a:r>
                <a:rPr lang="nl-BE" dirty="0" smtClean="0"/>
                <a:t>First time anosognosic AD patients could be distinguished from conscious AD patients based on fMRI data</a:t>
              </a:r>
              <a:endParaRPr lang="nl-BE" baseline="-25000" dirty="0" smtClean="0"/>
            </a:p>
          </p:txBody>
        </p:sp>
        <p:sp>
          <p:nvSpPr>
            <p:cNvPr id="7" name="Right Arrow 6"/>
            <p:cNvSpPr/>
            <p:nvPr/>
          </p:nvSpPr>
          <p:spPr>
            <a:xfrm>
              <a:off x="1043608" y="5949280"/>
              <a:ext cx="576064" cy="288032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1403648" y="1196752"/>
            <a:ext cx="5616625" cy="4113747"/>
            <a:chOff x="1403648" y="1340769"/>
            <a:chExt cx="5616625" cy="4113747"/>
          </a:xfrm>
        </p:grpSpPr>
        <p:pic>
          <p:nvPicPr>
            <p:cNvPr id="4" name="Picture 3" descr="ad_delta_dmn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91681" y="1340769"/>
              <a:ext cx="5328592" cy="4032448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403648" y="3131676"/>
              <a:ext cx="122413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dirty="0" smtClean="0"/>
                <a:t>δ</a:t>
              </a:r>
              <a:r>
                <a:rPr lang="nl-BE" dirty="0" smtClean="0"/>
                <a:t> in DMN</a:t>
              </a:r>
              <a:endParaRPr lang="en-US" dirty="0" smtClean="0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84114" y="5085184"/>
              <a:ext cx="4248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MARS score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96623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1895674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55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323528" y="1268760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 to be solved: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3789040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1</a:t>
            </a:r>
            <a:r>
              <a:rPr lang="en-US" dirty="0" smtClean="0"/>
              <a:t>: </a:t>
            </a:r>
            <a:r>
              <a:rPr lang="en-US" i="1" dirty="0" smtClean="0"/>
              <a:t>h</a:t>
            </a:r>
            <a:r>
              <a:rPr lang="en-US" dirty="0" smtClean="0"/>
              <a:t> is convex but non-smooth. </a:t>
            </a:r>
          </a:p>
          <a:p>
            <a:pPr algn="just"/>
            <a:r>
              <a:rPr lang="en-US" b="1" dirty="0" smtClean="0"/>
              <a:t>(Partial) Solution</a:t>
            </a:r>
            <a:r>
              <a:rPr lang="en-US" dirty="0" smtClean="0"/>
              <a:t>: when there is only the </a:t>
            </a:r>
            <a:r>
              <a:rPr lang="en-US" dirty="0" err="1" smtClean="0">
                <a:solidFill>
                  <a:srgbClr val="0000FF"/>
                </a:solidFill>
              </a:rPr>
              <a:t>sparsity</a:t>
            </a:r>
            <a:r>
              <a:rPr lang="en-US" dirty="0" smtClean="0"/>
              <a:t> </a:t>
            </a:r>
            <a:r>
              <a:rPr lang="en-US" dirty="0" err="1" smtClean="0"/>
              <a:t>contraint</a:t>
            </a:r>
            <a:r>
              <a:rPr lang="en-US" dirty="0" smtClean="0"/>
              <a:t>, solve on the corresponding </a:t>
            </a:r>
            <a:r>
              <a:rPr lang="en-US" b="1" dirty="0" smtClean="0"/>
              <a:t>dual</a:t>
            </a:r>
            <a:r>
              <a:rPr lang="en-US" dirty="0" smtClean="0"/>
              <a:t> problem </a:t>
            </a:r>
            <a:r>
              <a:rPr lang="en-US" i="1" dirty="0" smtClean="0"/>
              <a:t>(</a:t>
            </a:r>
            <a:r>
              <a:rPr lang="en-US" i="1" dirty="0" err="1" smtClean="0"/>
              <a:t>Songsiri</a:t>
            </a:r>
            <a:r>
              <a:rPr lang="en-US" i="1" dirty="0" smtClean="0"/>
              <a:t> and </a:t>
            </a:r>
            <a:r>
              <a:rPr lang="en-US" i="1" dirty="0" err="1" smtClean="0"/>
              <a:t>Vandenberghe</a:t>
            </a:r>
            <a:r>
              <a:rPr lang="en-US" i="1" dirty="0" smtClean="0"/>
              <a:t>, 2010)</a:t>
            </a:r>
            <a:r>
              <a:rPr lang="en-US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3528" y="4953942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2</a:t>
            </a:r>
            <a:r>
              <a:rPr lang="en-US" dirty="0" smtClean="0"/>
              <a:t>: how to include the </a:t>
            </a:r>
            <a:r>
              <a:rPr lang="en-US" dirty="0" smtClean="0">
                <a:solidFill>
                  <a:srgbClr val="FF0000"/>
                </a:solidFill>
              </a:rPr>
              <a:t>low-rank </a:t>
            </a:r>
            <a:r>
              <a:rPr lang="en-US" dirty="0" smtClean="0"/>
              <a:t>constraint ?</a:t>
            </a:r>
          </a:p>
          <a:p>
            <a:pPr algn="just"/>
            <a:r>
              <a:rPr lang="en-US" b="1" dirty="0" smtClean="0"/>
              <a:t>Solution</a:t>
            </a:r>
            <a:r>
              <a:rPr lang="en-US" dirty="0" smtClean="0"/>
              <a:t>: use the Alternating </a:t>
            </a:r>
            <a:r>
              <a:rPr lang="en-US" dirty="0"/>
              <a:t>D</a:t>
            </a:r>
            <a:r>
              <a:rPr lang="en-US" dirty="0" smtClean="0"/>
              <a:t>irection Method of Multipliers (ADMM - </a:t>
            </a:r>
            <a:r>
              <a:rPr lang="en-US" i="1" dirty="0" smtClean="0"/>
              <a:t>Boyd et al., 2011</a:t>
            </a:r>
            <a:r>
              <a:rPr lang="en-US" dirty="0" smtClean="0"/>
              <a:t>) in order to decouple </a:t>
            </a:r>
            <a:r>
              <a:rPr lang="en-US" dirty="0" smtClean="0">
                <a:solidFill>
                  <a:srgbClr val="0000FF"/>
                </a:solidFill>
              </a:rPr>
              <a:t>sparse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low-rank</a:t>
            </a:r>
            <a:r>
              <a:rPr lang="en-US" dirty="0" smtClean="0"/>
              <a:t> constraints (</a:t>
            </a:r>
            <a:r>
              <a:rPr lang="en-US" i="1" dirty="0" err="1" smtClean="0"/>
              <a:t>Liégeois</a:t>
            </a:r>
            <a:r>
              <a:rPr lang="en-US" i="1" dirty="0" smtClean="0"/>
              <a:t> et al., 2015</a:t>
            </a:r>
            <a:r>
              <a:rPr lang="en-US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6562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lgo_ADM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656" y="-654824"/>
            <a:ext cx="13469815" cy="19061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56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1196752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/>
              <a:t>ADMM for sparse plus low-rank inverse power spectral density estimation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/>
              <a:t>Initialize </a:t>
            </a:r>
            <a:r>
              <a:rPr lang="en-US" i="1" dirty="0" smtClean="0"/>
              <a:t>Z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Y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M</a:t>
            </a:r>
            <a:r>
              <a:rPr lang="en-US" i="1" baseline="30000" dirty="0" smtClean="0"/>
              <a:t>0</a:t>
            </a:r>
            <a:r>
              <a:rPr lang="en-US" dirty="0" smtClean="0"/>
              <a:t>; </a:t>
            </a:r>
            <a:r>
              <a:rPr lang="en-US" dirty="0"/>
              <a:t>set </a:t>
            </a:r>
            <a:r>
              <a:rPr lang="en-US" i="1" dirty="0" err="1" smtClean="0"/>
              <a:t>ρ</a:t>
            </a:r>
            <a:r>
              <a:rPr lang="en-US" dirty="0" smtClean="0"/>
              <a:t> &gt; 0; </a:t>
            </a:r>
            <a:r>
              <a:rPr lang="en-US" dirty="0"/>
              <a:t>and successively update variables as follows: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55576" y="3573016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5576" y="5877272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115616" y="3933056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Y</a:t>
            </a:r>
            <a:r>
              <a:rPr lang="en-US" dirty="0"/>
              <a:t> and </a:t>
            </a:r>
            <a:r>
              <a:rPr lang="en-US" i="1" dirty="0"/>
              <a:t>Z</a:t>
            </a:r>
            <a:r>
              <a:rPr lang="en-US" dirty="0"/>
              <a:t> are the dual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5616" y="4226738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decoupling variable,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5616" y="4525803"/>
            <a:ext cx="76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1</a:t>
            </a:r>
            <a:r>
              <a:rPr lang="en-US" baseline="-25000" dirty="0"/>
              <a:t> </a:t>
            </a:r>
            <a:r>
              <a:rPr lang="en-US" dirty="0"/>
              <a:t>is a set corresponding to the </a:t>
            </a:r>
            <a:r>
              <a:rPr lang="en-US" dirty="0" err="1"/>
              <a:t>sparsity</a:t>
            </a:r>
            <a:r>
              <a:rPr lang="en-US" dirty="0"/>
              <a:t> constraint defined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 (2010)</a:t>
            </a:r>
            <a:r>
              <a:rPr lang="en-US" dirty="0"/>
              <a:t>,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5616" y="5075892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2</a:t>
            </a:r>
            <a:r>
              <a:rPr lang="en-US" dirty="0"/>
              <a:t> is a set corresponding to the low-rank constraint </a:t>
            </a:r>
            <a:r>
              <a:rPr lang="en-US" i="1" dirty="0"/>
              <a:t>(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761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Convergence of ADMM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57</a:t>
            </a:fld>
            <a:endParaRPr lang="fr-BE"/>
          </a:p>
        </p:txBody>
      </p:sp>
      <p:pic>
        <p:nvPicPr>
          <p:cNvPr id="4" name="Picture 3" descr="5_convergence_prop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7023556" cy="359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58923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Application of S+L identification on synthetic data</a:t>
            </a:r>
            <a:endParaRPr lang="en-US" sz="3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58</a:t>
            </a:fld>
            <a:endParaRPr lang="fr-BE"/>
          </a:p>
        </p:txBody>
      </p:sp>
      <p:pic>
        <p:nvPicPr>
          <p:cNvPr id="4" name="Picture 3" descr="5_fig_final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0768"/>
            <a:ext cx="85852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7237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 graphs in neuroimaging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59</a:t>
            </a:fld>
            <a:endParaRPr lang="fr-BE"/>
          </a:p>
        </p:txBody>
      </p:sp>
      <p:pic>
        <p:nvPicPr>
          <p:cNvPr id="5" name="Picture 4" descr="5_Graph_dyn_be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163801"/>
            <a:ext cx="4176464" cy="5910223"/>
          </a:xfrm>
          <a:prstGeom prst="rect">
            <a:avLst/>
          </a:prstGeom>
        </p:spPr>
      </p:pic>
      <p:pic>
        <p:nvPicPr>
          <p:cNvPr id="6" name="Picture 5" descr="5_Fig_dyn_complete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0" y="1407390"/>
            <a:ext cx="9144000" cy="46859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04048" y="1340768"/>
            <a:ext cx="3600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2160" y="134076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Frontal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27984" y="522920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Occipital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96336" y="526113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Temporal</a:t>
            </a:r>
          </a:p>
        </p:txBody>
      </p:sp>
    </p:spTree>
    <p:extLst>
      <p:ext uri="{BB962C8B-B14F-4D97-AF65-F5344CB8AC3E}">
        <p14:creationId xmlns:p14="http://schemas.microsoft.com/office/powerpoint/2010/main" val="39527524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motivating limitation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</a:t>
            </a:fld>
            <a:endParaRPr lang="fr-BE"/>
          </a:p>
        </p:txBody>
      </p:sp>
      <p:grpSp>
        <p:nvGrpSpPr>
          <p:cNvPr id="13" name="Group 12"/>
          <p:cNvGrpSpPr/>
          <p:nvPr/>
        </p:nvGrpSpPr>
        <p:grpSpPr>
          <a:xfrm>
            <a:off x="251520" y="2060848"/>
            <a:ext cx="4192222" cy="3672408"/>
            <a:chOff x="376372" y="2852936"/>
            <a:chExt cx="4192222" cy="3672408"/>
          </a:xfrm>
        </p:grpSpPr>
        <p:pic>
          <p:nvPicPr>
            <p:cNvPr id="10" name="Picture 9" descr="Static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4958" y="3416796"/>
              <a:ext cx="3783636" cy="3108548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827584" y="2852936"/>
              <a:ext cx="34563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“Static” approach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 rot="16200000">
              <a:off x="-81663" y="3887035"/>
              <a:ext cx="14392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smtClean="0"/>
                <a:t>Signal in different regions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4644009" y="2060848"/>
            <a:ext cx="4104455" cy="3672407"/>
            <a:chOff x="4644009" y="2852936"/>
            <a:chExt cx="4104455" cy="3672407"/>
          </a:xfrm>
        </p:grpSpPr>
        <p:grpSp>
          <p:nvGrpSpPr>
            <p:cNvPr id="17" name="Group 16"/>
            <p:cNvGrpSpPr/>
            <p:nvPr/>
          </p:nvGrpSpPr>
          <p:grpSpPr>
            <a:xfrm>
              <a:off x="4644009" y="2852936"/>
              <a:ext cx="4104455" cy="3672407"/>
              <a:chOff x="4572001" y="2852936"/>
              <a:chExt cx="4104455" cy="3672407"/>
            </a:xfrm>
          </p:grpSpPr>
          <p:pic>
            <p:nvPicPr>
              <p:cNvPr id="14" name="Picture 13" descr="Temporal.pdf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907675" y="3429000"/>
                <a:ext cx="3768781" cy="3096343"/>
              </a:xfrm>
              <a:prstGeom prst="rect">
                <a:avLst/>
              </a:prstGeom>
            </p:spPr>
          </p:pic>
          <p:sp>
            <p:nvSpPr>
              <p:cNvPr id="15" name="TextBox 14"/>
              <p:cNvSpPr txBox="1"/>
              <p:nvPr/>
            </p:nvSpPr>
            <p:spPr>
              <a:xfrm>
                <a:off x="5148064" y="2852936"/>
                <a:ext cx="352839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b="1" dirty="0" smtClean="0"/>
                  <a:t>“Temporal” approach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 rot="16200000">
                <a:off x="4113965" y="3887036"/>
                <a:ext cx="14392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dirty="0" smtClean="0"/>
                  <a:t>Signal in different regions</a:t>
                </a:r>
              </a:p>
            </p:txBody>
          </p:sp>
        </p:grpSp>
        <p:sp>
          <p:nvSpPr>
            <p:cNvPr id="18" name="TextBox 17"/>
            <p:cNvSpPr txBox="1"/>
            <p:nvPr/>
          </p:nvSpPr>
          <p:spPr>
            <a:xfrm>
              <a:off x="5292080" y="3140968"/>
              <a:ext cx="338437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(Allen et al., 2012; Hutchison et al., 2014)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9763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model: Hopfield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60</a:t>
            </a:fld>
            <a:endParaRPr lang="fr-BE"/>
          </a:p>
        </p:txBody>
      </p:sp>
      <p:pic>
        <p:nvPicPr>
          <p:cNvPr id="7" name="Picture 6" descr="6_Generative_model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8871"/>
            <a:ext cx="9144000" cy="42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42951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61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uncoupled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  <p:pic>
        <p:nvPicPr>
          <p:cNvPr id="5" name="Picture 4" descr="un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188" y="2130276"/>
            <a:ext cx="48641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7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62</a:t>
            </a:fld>
            <a:endParaRPr lang="fr-BE"/>
          </a:p>
        </p:txBody>
      </p:sp>
      <p:pic>
        <p:nvPicPr>
          <p:cNvPr id="4" name="Picture 3" descr="table_diff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2735"/>
            <a:ext cx="5616625" cy="59180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8104" y="2920876"/>
            <a:ext cx="34563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/>
              <a:t>In the dynamic case, </a:t>
            </a:r>
            <a:r>
              <a:rPr lang="en-US" dirty="0" smtClean="0"/>
              <a:t>two latent components are identified because the spectral properties of each cluster are different (</a:t>
            </a:r>
            <a:r>
              <a:rPr lang="en-US" i="1" dirty="0" smtClean="0"/>
              <a:t>uncoupled</a:t>
            </a:r>
            <a:r>
              <a:rPr lang="en-US" dirty="0" smtClean="0"/>
              <a:t> oscillators).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00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on 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63</a:t>
            </a:fld>
            <a:endParaRPr lang="fr-BE"/>
          </a:p>
        </p:txBody>
      </p:sp>
      <p:pic>
        <p:nvPicPr>
          <p:cNvPr id="4" name="Picture 3" descr="A_pca_gaus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9672" y="1340768"/>
            <a:ext cx="6159500" cy="505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348120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 on non-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64</a:t>
            </a:fld>
            <a:endParaRPr lang="fr-BE"/>
          </a:p>
        </p:txBody>
      </p:sp>
      <p:pic>
        <p:nvPicPr>
          <p:cNvPr id="4" name="Picture 3" descr="A_PCA_non_gaus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1700808"/>
            <a:ext cx="8567339" cy="353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4652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ICA on non-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65</a:t>
            </a:fld>
            <a:endParaRPr lang="fr-BE"/>
          </a:p>
        </p:txBody>
      </p:sp>
      <p:pic>
        <p:nvPicPr>
          <p:cNvPr id="4" name="Picture 3" descr="A_ICA_nongauss1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3" y="1146894"/>
            <a:ext cx="8860215" cy="480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4652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ICA on non-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66</a:t>
            </a:fld>
            <a:endParaRPr lang="fr-BE"/>
          </a:p>
        </p:txBody>
      </p:sp>
      <p:pic>
        <p:nvPicPr>
          <p:cNvPr id="4" name="Picture 3" descr="A_ICA_nongauss_mix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46890"/>
            <a:ext cx="9144000" cy="57314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392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ICA on non-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67</a:t>
            </a:fld>
            <a:endParaRPr lang="fr-BE"/>
          </a:p>
        </p:txBody>
      </p:sp>
      <p:pic>
        <p:nvPicPr>
          <p:cNvPr id="4" name="Picture 3" descr="A_ICA_nongauss_fina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20622"/>
            <a:ext cx="9144000" cy="351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939258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ICA on </a:t>
            </a:r>
            <a:r>
              <a:rPr lang="en-US" dirty="0" err="1" smtClean="0"/>
              <a:t>gaussian</a:t>
            </a:r>
            <a:r>
              <a:rPr lang="en-US" dirty="0" smtClean="0"/>
              <a:t>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68</a:t>
            </a:fld>
            <a:endParaRPr lang="fr-BE"/>
          </a:p>
        </p:txBody>
      </p:sp>
      <p:pic>
        <p:nvPicPr>
          <p:cNvPr id="4" name="Picture 3" descr="A_white_gauss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00852"/>
            <a:ext cx="9144000" cy="372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0346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Outline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91680" y="1988840"/>
            <a:ext cx="6192688" cy="3960440"/>
          </a:xfrm>
        </p:spPr>
        <p:txBody>
          <a:bodyPr/>
          <a:lstStyle/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Role of anatomy in functional connectivity fluctuations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First markers of dynamical functional connectivity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New dynamical framework for analyzing functional connectivity 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Perspectives and 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>
                <a:latin typeface="+mn-lt"/>
              </a:rPr>
              <a:pPr/>
              <a:t>7</a:t>
            </a:fld>
            <a:endParaRPr lang="fr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87064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Outline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91680" y="1988840"/>
            <a:ext cx="6192688" cy="3960440"/>
          </a:xfrm>
        </p:spPr>
        <p:txBody>
          <a:bodyPr/>
          <a:lstStyle/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b="1" dirty="0" smtClean="0"/>
              <a:t>Role of anatomy in functional connectivity fluctuations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First markers of dynamical functional connectivity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New dynamical framework for analyzing functional connectivity </a:t>
            </a:r>
          </a:p>
          <a:p>
            <a:pPr marL="457200" indent="-457200" algn="just">
              <a:spcAft>
                <a:spcPts val="3000"/>
              </a:spcAft>
              <a:buFont typeface="+mj-lt"/>
              <a:buAutoNum type="arabicPeriod"/>
            </a:pPr>
            <a:r>
              <a:rPr lang="fr-BE" dirty="0" smtClean="0"/>
              <a:t>Perspectives and conclusions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>
                <a:latin typeface="+mn-lt"/>
              </a:rPr>
              <a:pPr/>
              <a:t>8</a:t>
            </a:fld>
            <a:endParaRPr lang="fr-BE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91823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Does anatomy predict FC fluctuations ?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9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1259632" y="2280062"/>
            <a:ext cx="6552728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4200"/>
              </a:spcAft>
              <a:buFont typeface="Arial"/>
              <a:buChar char="•"/>
            </a:pPr>
            <a:r>
              <a:rPr lang="en-US" dirty="0" smtClean="0"/>
              <a:t>14 subjects</a:t>
            </a:r>
          </a:p>
          <a:p>
            <a:pPr marL="285750" indent="-285750">
              <a:spcAft>
                <a:spcPts val="4200"/>
              </a:spcAft>
              <a:buFont typeface="Arial"/>
              <a:buChar char="•"/>
            </a:pPr>
            <a:r>
              <a:rPr lang="en-US" dirty="0" smtClean="0"/>
              <a:t>Functional (fMRI) data: 300 time points corresponding to 600 sec acquisitions (TR=2sec)</a:t>
            </a:r>
          </a:p>
          <a:p>
            <a:pPr marL="285750" indent="-285750">
              <a:spcAft>
                <a:spcPts val="4200"/>
              </a:spcAft>
              <a:buFont typeface="Arial"/>
              <a:buChar char="•"/>
            </a:pPr>
            <a:r>
              <a:rPr lang="en-US" dirty="0"/>
              <a:t>A</a:t>
            </a:r>
            <a:r>
              <a:rPr lang="en-US" dirty="0" smtClean="0"/>
              <a:t>natomical (DWI) data</a:t>
            </a:r>
          </a:p>
          <a:p>
            <a:pPr marL="285750" indent="-285750">
              <a:spcAft>
                <a:spcPts val="4200"/>
              </a:spcAft>
              <a:buFont typeface="Arial"/>
              <a:buChar char="•"/>
            </a:pPr>
            <a:r>
              <a:rPr lang="en-US" dirty="0" smtClean="0"/>
              <a:t>Resting-state acquisitions</a:t>
            </a:r>
          </a:p>
        </p:txBody>
      </p:sp>
    </p:spTree>
    <p:extLst>
      <p:ext uri="{BB962C8B-B14F-4D97-AF65-F5344CB8AC3E}">
        <p14:creationId xmlns:p14="http://schemas.microsoft.com/office/powerpoint/2010/main" val="2651796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_Alex">
  <a:themeElements>
    <a:clrScheme name="Modèle par défaut 5">
      <a:dk1>
        <a:srgbClr val="000000"/>
      </a:dk1>
      <a:lt1>
        <a:srgbClr val="FFFFD9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E9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Modèle par défau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9CDE5"/>
        </a:solidFill>
        <a:ln>
          <a:solidFill>
            <a:srgbClr val="385D8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22586</TotalTime>
  <Words>3131</Words>
  <Application>Microsoft Macintosh PowerPoint</Application>
  <PresentationFormat>On-screen Show (4:3)</PresentationFormat>
  <Paragraphs>551</Paragraphs>
  <Slides>68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73" baseType="lpstr">
      <vt:lpstr>Arial</vt:lpstr>
      <vt:lpstr>Calibri</vt:lpstr>
      <vt:lpstr>Verdana</vt:lpstr>
      <vt:lpstr>Wingdings</vt:lpstr>
      <vt:lpstr>Theme_Alex</vt:lpstr>
      <vt:lpstr>Dynamical modelling from resting-state brain imaging</vt:lpstr>
      <vt:lpstr>Introduction</vt:lpstr>
      <vt:lpstr>Introduction: anatomical information</vt:lpstr>
      <vt:lpstr>Introduction: functional information</vt:lpstr>
      <vt:lpstr>Introduction: motivating limitation</vt:lpstr>
      <vt:lpstr>Introduction: motivating limitation</vt:lpstr>
      <vt:lpstr>Outline</vt:lpstr>
      <vt:lpstr>Outline</vt:lpstr>
      <vt:lpstr>Does anatomy predict FC fluctuations ?</vt:lpstr>
      <vt:lpstr>Does anatomy predict FC fluctuations ?</vt:lpstr>
      <vt:lpstr>Best value of w</vt:lpstr>
      <vt:lpstr>Interpretation of the fluctuations</vt:lpstr>
      <vt:lpstr>Conclusions</vt:lpstr>
      <vt:lpstr>Outline</vt:lpstr>
      <vt:lpstr>Static versus dynamic models</vt:lpstr>
      <vt:lpstr>First order approximation of the PSD</vt:lpstr>
      <vt:lpstr>Spatiotemporal connectivity</vt:lpstr>
      <vt:lpstr>Dataset n°1</vt:lpstr>
      <vt:lpstr>Results on dataset n°1</vt:lpstr>
      <vt:lpstr>Conclusions</vt:lpstr>
      <vt:lpstr>Outline</vt:lpstr>
      <vt:lpstr>Low-rank approximation of functional connectivity</vt:lpstr>
      <vt:lpstr>Our approach: graphical models</vt:lpstr>
      <vt:lpstr>Which graphical model for fMRI data ?</vt:lpstr>
      <vt:lpstr>Structure of Φ-1</vt:lpstr>
      <vt:lpstr>Definition of latent components</vt:lpstr>
      <vt:lpstr>Corresponding optimization problem</vt:lpstr>
      <vt:lpstr>Dataset n°1</vt:lpstr>
      <vt:lpstr>Results on dataset n°1</vt:lpstr>
      <vt:lpstr>Dataset n°2</vt:lpstr>
      <vt:lpstr>Results on dataset n°2</vt:lpstr>
      <vt:lpstr>Conclusions</vt:lpstr>
      <vt:lpstr>Outline</vt:lpstr>
      <vt:lpstr>Take-home messages</vt:lpstr>
      <vt:lpstr>Perspectives</vt:lpstr>
      <vt:lpstr>PowerPoint Presentation</vt:lpstr>
      <vt:lpstr>Does anatomy predict function ?</vt:lpstr>
      <vt:lpstr>Static vs. Temporal approach</vt:lpstr>
      <vt:lpstr>Impact of the window width w</vt:lpstr>
      <vt:lpstr>Impact of widow width</vt:lpstr>
      <vt:lpstr>Test against surrogate dataset</vt:lpstr>
      <vt:lpstr>Test against surrogate data</vt:lpstr>
      <vt:lpstr>Rt is a footprint of consciousness – argument 1</vt:lpstr>
      <vt:lpstr>Rt is a footprint of consciousness – argument 2</vt:lpstr>
      <vt:lpstr>Rt is a footprint of consciousness – argument 3</vt:lpstr>
      <vt:lpstr>Rt is a footprint of consciousness – argument 3</vt:lpstr>
      <vt:lpstr>Static versus dynamic models</vt:lpstr>
      <vt:lpstr>Static versus dynamic models</vt:lpstr>
      <vt:lpstr>First order approximation</vt:lpstr>
      <vt:lpstr>Illustration of STC</vt:lpstr>
      <vt:lpstr>Results on dataset n°1 using inverse PSD</vt:lpstr>
      <vt:lpstr>Dataset n°2</vt:lpstr>
      <vt:lpstr>Results on dataset n° 2</vt:lpstr>
      <vt:lpstr>Results on dataset n°2</vt:lpstr>
      <vt:lpstr>Overview of our algorithm</vt:lpstr>
      <vt:lpstr>Overview of our algorithm</vt:lpstr>
      <vt:lpstr>Convergence of ADMM</vt:lpstr>
      <vt:lpstr>Application of S+L identification on synthetic data</vt:lpstr>
      <vt:lpstr>Interaction graphs in neuroimaging data</vt:lpstr>
      <vt:lpstr>Generative model: Hopfield</vt:lpstr>
      <vt:lpstr>Dataset n°2</vt:lpstr>
      <vt:lpstr>Results on dataset n°2</vt:lpstr>
      <vt:lpstr>PCA on gaussian data</vt:lpstr>
      <vt:lpstr>PCA on non-gaussian data</vt:lpstr>
      <vt:lpstr>ICA on non-gaussian data</vt:lpstr>
      <vt:lpstr>ICA on non-gaussian data</vt:lpstr>
      <vt:lpstr>ICA on non-gaussian data</vt:lpstr>
      <vt:lpstr>ICA on gaussian data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d’enseignement  et projet de recherche</dc:title>
  <dc:creator>Alex</dc:creator>
  <cp:lastModifiedBy>Microsoft Office User</cp:lastModifiedBy>
  <cp:revision>1645</cp:revision>
  <dcterms:created xsi:type="dcterms:W3CDTF">2014-02-06T13:21:19Z</dcterms:created>
  <dcterms:modified xsi:type="dcterms:W3CDTF">2016-08-02T11:32:03Z</dcterms:modified>
</cp:coreProperties>
</file>